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256" r:id="rId2"/>
    <p:sldId id="411" r:id="rId3"/>
    <p:sldId id="374" r:id="rId4"/>
    <p:sldId id="380" r:id="rId5"/>
    <p:sldId id="311" r:id="rId6"/>
    <p:sldId id="412" r:id="rId7"/>
    <p:sldId id="368" r:id="rId8"/>
    <p:sldId id="414" r:id="rId9"/>
    <p:sldId id="430" r:id="rId10"/>
    <p:sldId id="413" r:id="rId11"/>
    <p:sldId id="381" r:id="rId12"/>
    <p:sldId id="315" r:id="rId13"/>
    <p:sldId id="382" r:id="rId14"/>
    <p:sldId id="383" r:id="rId15"/>
    <p:sldId id="318" r:id="rId16"/>
    <p:sldId id="369" r:id="rId17"/>
    <p:sldId id="431" r:id="rId18"/>
    <p:sldId id="385" r:id="rId19"/>
    <p:sldId id="418" r:id="rId20"/>
    <p:sldId id="386" r:id="rId21"/>
    <p:sldId id="390" r:id="rId22"/>
    <p:sldId id="387" r:id="rId23"/>
    <p:sldId id="433" r:id="rId24"/>
    <p:sldId id="434" r:id="rId25"/>
    <p:sldId id="435" r:id="rId26"/>
    <p:sldId id="436" r:id="rId27"/>
    <p:sldId id="437" r:id="rId28"/>
    <p:sldId id="438" r:id="rId29"/>
    <p:sldId id="388" r:id="rId30"/>
    <p:sldId id="429" r:id="rId31"/>
    <p:sldId id="428" r:id="rId32"/>
    <p:sldId id="265" r:id="rId33"/>
    <p:sldId id="319" r:id="rId34"/>
    <p:sldId id="370" r:id="rId35"/>
    <p:sldId id="391" r:id="rId36"/>
    <p:sldId id="393" r:id="rId37"/>
    <p:sldId id="394" r:id="rId38"/>
    <p:sldId id="395" r:id="rId39"/>
    <p:sldId id="396" r:id="rId40"/>
    <p:sldId id="426" r:id="rId41"/>
    <p:sldId id="427" r:id="rId42"/>
    <p:sldId id="397" r:id="rId43"/>
    <p:sldId id="425" r:id="rId44"/>
    <p:sldId id="398" r:id="rId45"/>
    <p:sldId id="399" r:id="rId46"/>
    <p:sldId id="324" r:id="rId47"/>
    <p:sldId id="400" r:id="rId48"/>
    <p:sldId id="401" r:id="rId49"/>
    <p:sldId id="325" r:id="rId50"/>
    <p:sldId id="416" r:id="rId51"/>
    <p:sldId id="419" r:id="rId52"/>
    <p:sldId id="372" r:id="rId53"/>
    <p:sldId id="362" r:id="rId54"/>
    <p:sldId id="402" r:id="rId55"/>
    <p:sldId id="403" r:id="rId56"/>
    <p:sldId id="404" r:id="rId57"/>
    <p:sldId id="405" r:id="rId58"/>
    <p:sldId id="406" r:id="rId59"/>
    <p:sldId id="407" r:id="rId60"/>
    <p:sldId id="410" r:id="rId61"/>
    <p:sldId id="409" r:id="rId62"/>
    <p:sldId id="420" r:id="rId63"/>
    <p:sldId id="326" r:id="rId64"/>
    <p:sldId id="373" r:id="rId65"/>
    <p:sldId id="422" r:id="rId66"/>
    <p:sldId id="423" r:id="rId67"/>
    <p:sldId id="424" r:id="rId68"/>
    <p:sldId id="421" r:id="rId69"/>
    <p:sldId id="432" r:id="rId70"/>
    <p:sldId id="327" r:id="rId71"/>
  </p:sldIdLst>
  <p:sldSz cx="12192000" cy="6858000"/>
  <p:notesSz cx="6858000" cy="994568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29" autoAdjust="0"/>
    <p:restoredTop sz="94109" autoAdjust="0"/>
  </p:normalViewPr>
  <p:slideViewPr>
    <p:cSldViewPr snapToGrid="0">
      <p:cViewPr varScale="1">
        <p:scale>
          <a:sx n="68" d="100"/>
          <a:sy n="68" d="100"/>
        </p:scale>
        <p:origin x="708" y="72"/>
      </p:cViewPr>
      <p:guideLst/>
    </p:cSldViewPr>
  </p:slideViewPr>
  <p:outlineViewPr>
    <p:cViewPr>
      <p:scale>
        <a:sx n="33" d="100"/>
        <a:sy n="33" d="100"/>
      </p:scale>
      <p:origin x="0" y="-9917"/>
    </p:cViewPr>
  </p:outlineViewPr>
  <p:notesTextViewPr>
    <p:cViewPr>
      <p:scale>
        <a:sx n="1" d="1"/>
        <a:sy n="1" d="1"/>
      </p:scale>
      <p:origin x="0" y="0"/>
    </p:cViewPr>
  </p:notesTextViewPr>
  <p:sorterViewPr>
    <p:cViewPr>
      <p:scale>
        <a:sx n="100" d="100"/>
        <a:sy n="100" d="100"/>
      </p:scale>
      <p:origin x="0" y="-29347"/>
    </p:cViewPr>
  </p:sorterViewPr>
  <p:notesViewPr>
    <p:cSldViewPr snapToGrid="0">
      <p:cViewPr varScale="1">
        <p:scale>
          <a:sx n="53" d="100"/>
          <a:sy n="53" d="100"/>
        </p:scale>
        <p:origin x="26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5282E4AD-F83D-4498-A016-2FD79B3825EA}" type="datetimeFigureOut">
              <a:rPr lang="de-DE" smtClean="0"/>
              <a:t>04.02.2020</a:t>
            </a:fld>
            <a:endParaRPr lang="de-DE"/>
          </a:p>
        </p:txBody>
      </p:sp>
      <p:sp>
        <p:nvSpPr>
          <p:cNvPr id="4" name="Fußzeilenplatzhalter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B8019A07-9C07-4E07-8F19-540D55FBBE86}" type="slidenum">
              <a:rPr lang="de-DE" smtClean="0"/>
              <a:t>‹Nr.›</a:t>
            </a:fld>
            <a:endParaRPr lang="de-DE"/>
          </a:p>
        </p:txBody>
      </p:sp>
    </p:spTree>
    <p:extLst>
      <p:ext uri="{BB962C8B-B14F-4D97-AF65-F5344CB8AC3E}">
        <p14:creationId xmlns:p14="http://schemas.microsoft.com/office/powerpoint/2010/main" val="1494921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DA289F37-49AA-4410-99E7-2E88AA83179C}" type="datetimeFigureOut">
              <a:rPr lang="de-DE" smtClean="0"/>
              <a:t>04.02.2020</a:t>
            </a:fld>
            <a:endParaRPr lang="de-DE"/>
          </a:p>
        </p:txBody>
      </p:sp>
      <p:sp>
        <p:nvSpPr>
          <p:cNvPr id="4" name="Folienbildplatzhalt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6A17DDA7-0246-4FEB-9028-A40D7C0CEA1E}" type="slidenum">
              <a:rPr lang="de-DE" smtClean="0"/>
              <a:t>‹Nr.›</a:t>
            </a:fld>
            <a:endParaRPr lang="de-DE"/>
          </a:p>
        </p:txBody>
      </p:sp>
    </p:spTree>
    <p:extLst>
      <p:ext uri="{BB962C8B-B14F-4D97-AF65-F5344CB8AC3E}">
        <p14:creationId xmlns:p14="http://schemas.microsoft.com/office/powerpoint/2010/main" val="1570049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A17DDA7-0246-4FEB-9028-A40D7C0CEA1E}" type="slidenum">
              <a:rPr lang="de-DE" smtClean="0"/>
              <a:t>12</a:t>
            </a:fld>
            <a:endParaRPr lang="de-DE"/>
          </a:p>
        </p:txBody>
      </p:sp>
    </p:spTree>
    <p:extLst>
      <p:ext uri="{BB962C8B-B14F-4D97-AF65-F5344CB8AC3E}">
        <p14:creationId xmlns:p14="http://schemas.microsoft.com/office/powerpoint/2010/main" val="746656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A17DDA7-0246-4FEB-9028-A40D7C0CEA1E}" type="slidenum">
              <a:rPr lang="de-DE" smtClean="0"/>
              <a:t>14</a:t>
            </a:fld>
            <a:endParaRPr lang="de-DE"/>
          </a:p>
        </p:txBody>
      </p:sp>
    </p:spTree>
    <p:extLst>
      <p:ext uri="{BB962C8B-B14F-4D97-AF65-F5344CB8AC3E}">
        <p14:creationId xmlns:p14="http://schemas.microsoft.com/office/powerpoint/2010/main" val="598486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A17DDA7-0246-4FEB-9028-A40D7C0CEA1E}" type="slidenum">
              <a:rPr lang="de-DE" smtClean="0"/>
              <a:t>15</a:t>
            </a:fld>
            <a:endParaRPr lang="de-DE"/>
          </a:p>
        </p:txBody>
      </p:sp>
    </p:spTree>
    <p:extLst>
      <p:ext uri="{BB962C8B-B14F-4D97-AF65-F5344CB8AC3E}">
        <p14:creationId xmlns:p14="http://schemas.microsoft.com/office/powerpoint/2010/main" val="2418707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A17DDA7-0246-4FEB-9028-A40D7C0CEA1E}" type="slidenum">
              <a:rPr lang="de-DE" smtClean="0"/>
              <a:t>16</a:t>
            </a:fld>
            <a:endParaRPr lang="de-DE"/>
          </a:p>
        </p:txBody>
      </p:sp>
    </p:spTree>
    <p:extLst>
      <p:ext uri="{BB962C8B-B14F-4D97-AF65-F5344CB8AC3E}">
        <p14:creationId xmlns:p14="http://schemas.microsoft.com/office/powerpoint/2010/main" val="2370098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A17DDA7-0246-4FEB-9028-A40D7C0CEA1E}" type="slidenum">
              <a:rPr lang="de-DE" smtClean="0"/>
              <a:t>17</a:t>
            </a:fld>
            <a:endParaRPr lang="de-DE"/>
          </a:p>
        </p:txBody>
      </p:sp>
    </p:spTree>
    <p:extLst>
      <p:ext uri="{BB962C8B-B14F-4D97-AF65-F5344CB8AC3E}">
        <p14:creationId xmlns:p14="http://schemas.microsoft.com/office/powerpoint/2010/main" val="3435724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A17DDA7-0246-4FEB-9028-A40D7C0CEA1E}" type="slidenum">
              <a:rPr lang="de-DE" smtClean="0"/>
              <a:t>18</a:t>
            </a:fld>
            <a:endParaRPr lang="de-DE"/>
          </a:p>
        </p:txBody>
      </p:sp>
    </p:spTree>
    <p:extLst>
      <p:ext uri="{BB962C8B-B14F-4D97-AF65-F5344CB8AC3E}">
        <p14:creationId xmlns:p14="http://schemas.microsoft.com/office/powerpoint/2010/main" val="992239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A17DDA7-0246-4FEB-9028-A40D7C0CEA1E}" type="slidenum">
              <a:rPr lang="de-DE" smtClean="0"/>
              <a:t>19</a:t>
            </a:fld>
            <a:endParaRPr lang="de-DE"/>
          </a:p>
        </p:txBody>
      </p:sp>
    </p:spTree>
    <p:extLst>
      <p:ext uri="{BB962C8B-B14F-4D97-AF65-F5344CB8AC3E}">
        <p14:creationId xmlns:p14="http://schemas.microsoft.com/office/powerpoint/2010/main" val="12463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A17DDA7-0246-4FEB-9028-A40D7C0CEA1E}" type="slidenum">
              <a:rPr lang="de-DE" smtClean="0"/>
              <a:t>20</a:t>
            </a:fld>
            <a:endParaRPr lang="de-DE"/>
          </a:p>
        </p:txBody>
      </p:sp>
    </p:spTree>
    <p:extLst>
      <p:ext uri="{BB962C8B-B14F-4D97-AF65-F5344CB8AC3E}">
        <p14:creationId xmlns:p14="http://schemas.microsoft.com/office/powerpoint/2010/main" val="4025664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A17DDA7-0246-4FEB-9028-A40D7C0CEA1E}" type="slidenum">
              <a:rPr lang="de-DE" smtClean="0"/>
              <a:t>21</a:t>
            </a:fld>
            <a:endParaRPr lang="de-DE"/>
          </a:p>
        </p:txBody>
      </p:sp>
    </p:spTree>
    <p:extLst>
      <p:ext uri="{BB962C8B-B14F-4D97-AF65-F5344CB8AC3E}">
        <p14:creationId xmlns:p14="http://schemas.microsoft.com/office/powerpoint/2010/main" val="3536645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290C05B7-0BB1-4A82-AF37-19BE8EEE52EA}" type="datetimeFigureOut">
              <a:rPr lang="de-DE" smtClean="0"/>
              <a:t>04.02.2020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5CDACC9-8F7A-4A27-9FA9-29CCF80F68B7}" type="slidenum">
              <a:rPr lang="de-DE" smtClean="0"/>
              <a:t>‹Nr.›</a:t>
            </a:fld>
            <a:endParaRPr lang="de-DE"/>
          </a:p>
        </p:txBody>
      </p:sp>
    </p:spTree>
    <p:extLst>
      <p:ext uri="{BB962C8B-B14F-4D97-AF65-F5344CB8AC3E}">
        <p14:creationId xmlns:p14="http://schemas.microsoft.com/office/powerpoint/2010/main" val="766668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90C05B7-0BB1-4A82-AF37-19BE8EEE52EA}" type="datetimeFigureOut">
              <a:rPr lang="de-DE" smtClean="0"/>
              <a:t>04.02.2020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5CDACC9-8F7A-4A27-9FA9-29CCF80F68B7}" type="slidenum">
              <a:rPr lang="de-DE" smtClean="0"/>
              <a:t>‹Nr.›</a:t>
            </a:fld>
            <a:endParaRPr lang="de-DE"/>
          </a:p>
        </p:txBody>
      </p:sp>
    </p:spTree>
    <p:extLst>
      <p:ext uri="{BB962C8B-B14F-4D97-AF65-F5344CB8AC3E}">
        <p14:creationId xmlns:p14="http://schemas.microsoft.com/office/powerpoint/2010/main" val="3551320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90C05B7-0BB1-4A82-AF37-19BE8EEE52EA}" type="datetimeFigureOut">
              <a:rPr lang="de-DE" smtClean="0"/>
              <a:t>04.02.2020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5CDACC9-8F7A-4A27-9FA9-29CCF80F68B7}" type="slidenum">
              <a:rPr lang="de-DE" smtClean="0"/>
              <a:t>‹Nr.›</a:t>
            </a:fld>
            <a:endParaRPr lang="de-DE"/>
          </a:p>
        </p:txBody>
      </p:sp>
    </p:spTree>
    <p:extLst>
      <p:ext uri="{BB962C8B-B14F-4D97-AF65-F5344CB8AC3E}">
        <p14:creationId xmlns:p14="http://schemas.microsoft.com/office/powerpoint/2010/main" val="3529535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90C05B7-0BB1-4A82-AF37-19BE8EEE52EA}" type="datetimeFigureOut">
              <a:rPr lang="de-DE" smtClean="0"/>
              <a:t>04.02.2020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5CDACC9-8F7A-4A27-9FA9-29CCF80F68B7}" type="slidenum">
              <a:rPr lang="de-DE" smtClean="0"/>
              <a:t>‹Nr.›</a:t>
            </a:fld>
            <a:endParaRPr lang="de-DE"/>
          </a:p>
        </p:txBody>
      </p:sp>
    </p:spTree>
    <p:extLst>
      <p:ext uri="{BB962C8B-B14F-4D97-AF65-F5344CB8AC3E}">
        <p14:creationId xmlns:p14="http://schemas.microsoft.com/office/powerpoint/2010/main" val="372766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290C05B7-0BB1-4A82-AF37-19BE8EEE52EA}" type="datetimeFigureOut">
              <a:rPr lang="de-DE" smtClean="0"/>
              <a:t>04.02.2020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5CDACC9-8F7A-4A27-9FA9-29CCF80F68B7}" type="slidenum">
              <a:rPr lang="de-DE" smtClean="0"/>
              <a:t>‹Nr.›</a:t>
            </a:fld>
            <a:endParaRPr lang="de-DE"/>
          </a:p>
        </p:txBody>
      </p:sp>
    </p:spTree>
    <p:extLst>
      <p:ext uri="{BB962C8B-B14F-4D97-AF65-F5344CB8AC3E}">
        <p14:creationId xmlns:p14="http://schemas.microsoft.com/office/powerpoint/2010/main" val="508703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290C05B7-0BB1-4A82-AF37-19BE8EEE52EA}" type="datetimeFigureOut">
              <a:rPr lang="de-DE" smtClean="0"/>
              <a:t>04.02.2020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CDACC9-8F7A-4A27-9FA9-29CCF80F68B7}" type="slidenum">
              <a:rPr lang="de-DE" smtClean="0"/>
              <a:t>‹Nr.›</a:t>
            </a:fld>
            <a:endParaRPr lang="de-DE"/>
          </a:p>
        </p:txBody>
      </p:sp>
    </p:spTree>
    <p:extLst>
      <p:ext uri="{BB962C8B-B14F-4D97-AF65-F5344CB8AC3E}">
        <p14:creationId xmlns:p14="http://schemas.microsoft.com/office/powerpoint/2010/main" val="236361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290C05B7-0BB1-4A82-AF37-19BE8EEE52EA}" type="datetimeFigureOut">
              <a:rPr lang="de-DE" smtClean="0"/>
              <a:t>04.02.2020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5CDACC9-8F7A-4A27-9FA9-29CCF80F68B7}" type="slidenum">
              <a:rPr lang="de-DE" smtClean="0"/>
              <a:t>‹Nr.›</a:t>
            </a:fld>
            <a:endParaRPr lang="de-DE"/>
          </a:p>
        </p:txBody>
      </p:sp>
    </p:spTree>
    <p:extLst>
      <p:ext uri="{BB962C8B-B14F-4D97-AF65-F5344CB8AC3E}">
        <p14:creationId xmlns:p14="http://schemas.microsoft.com/office/powerpoint/2010/main" val="2784277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290C05B7-0BB1-4A82-AF37-19BE8EEE52EA}" type="datetimeFigureOut">
              <a:rPr lang="de-DE" smtClean="0"/>
              <a:t>04.02.2020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5CDACC9-8F7A-4A27-9FA9-29CCF80F68B7}" type="slidenum">
              <a:rPr lang="de-DE" smtClean="0"/>
              <a:t>‹Nr.›</a:t>
            </a:fld>
            <a:endParaRPr lang="de-DE"/>
          </a:p>
        </p:txBody>
      </p:sp>
    </p:spTree>
    <p:extLst>
      <p:ext uri="{BB962C8B-B14F-4D97-AF65-F5344CB8AC3E}">
        <p14:creationId xmlns:p14="http://schemas.microsoft.com/office/powerpoint/2010/main" val="2616480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90C05B7-0BB1-4A82-AF37-19BE8EEE52EA}" type="datetimeFigureOut">
              <a:rPr lang="de-DE" smtClean="0"/>
              <a:t>04.02.2020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CDACC9-8F7A-4A27-9FA9-29CCF80F68B7}" type="slidenum">
              <a:rPr lang="de-DE" smtClean="0"/>
              <a:t>‹Nr.›</a:t>
            </a:fld>
            <a:endParaRPr lang="de-DE"/>
          </a:p>
        </p:txBody>
      </p:sp>
    </p:spTree>
    <p:extLst>
      <p:ext uri="{BB962C8B-B14F-4D97-AF65-F5344CB8AC3E}">
        <p14:creationId xmlns:p14="http://schemas.microsoft.com/office/powerpoint/2010/main" val="210998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290C05B7-0BB1-4A82-AF37-19BE8EEE52EA}" type="datetimeFigureOut">
              <a:rPr lang="de-DE" smtClean="0"/>
              <a:t>04.02.2020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CDACC9-8F7A-4A27-9FA9-29CCF80F68B7}" type="slidenum">
              <a:rPr lang="de-DE" smtClean="0"/>
              <a:t>‹Nr.›</a:t>
            </a:fld>
            <a:endParaRPr lang="de-DE"/>
          </a:p>
        </p:txBody>
      </p:sp>
    </p:spTree>
    <p:extLst>
      <p:ext uri="{BB962C8B-B14F-4D97-AF65-F5344CB8AC3E}">
        <p14:creationId xmlns:p14="http://schemas.microsoft.com/office/powerpoint/2010/main" val="3546140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290C05B7-0BB1-4A82-AF37-19BE8EEE52EA}" type="datetimeFigureOut">
              <a:rPr lang="de-DE" smtClean="0"/>
              <a:t>04.02.2020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CDACC9-8F7A-4A27-9FA9-29CCF80F68B7}" type="slidenum">
              <a:rPr lang="de-DE" smtClean="0"/>
              <a:t>‹Nr.›</a:t>
            </a:fld>
            <a:endParaRPr lang="de-DE"/>
          </a:p>
        </p:txBody>
      </p:sp>
    </p:spTree>
    <p:extLst>
      <p:ext uri="{BB962C8B-B14F-4D97-AF65-F5344CB8AC3E}">
        <p14:creationId xmlns:p14="http://schemas.microsoft.com/office/powerpoint/2010/main" val="1416789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C05B7-0BB1-4A82-AF37-19BE8EEE52EA}" type="datetimeFigureOut">
              <a:rPr lang="de-DE" smtClean="0"/>
              <a:t>04.02.2020</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DACC9-8F7A-4A27-9FA9-29CCF80F68B7}" type="slidenum">
              <a:rPr lang="de-DE" smtClean="0"/>
              <a:t>‹Nr.›</a:t>
            </a:fld>
            <a:endParaRPr lang="de-DE"/>
          </a:p>
        </p:txBody>
      </p:sp>
    </p:spTree>
    <p:extLst>
      <p:ext uri="{BB962C8B-B14F-4D97-AF65-F5344CB8AC3E}">
        <p14:creationId xmlns:p14="http://schemas.microsoft.com/office/powerpoint/2010/main" val="446360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vg-ev.org/2019/11/fauler-kompromiss-oder-trostpflaster/" TargetMode="External"/><Relationship Id="rId2" Type="http://schemas.openxmlformats.org/officeDocument/2006/relationships/hyperlink" Target="https://dvg-ev.org/2019/11/pressemitteilu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test.de/Betriebsrente-Berechnen-Sie-die-Sozialabgaben-auf-Ihre-Betriebsrente-5555198-0/?mc=rss-feeds"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dvg-ev.org/politik/"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02166" y="2263698"/>
            <a:ext cx="11088958" cy="3364998"/>
          </a:xfrm>
        </p:spPr>
        <p:txBody>
          <a:bodyPr>
            <a:normAutofit fontScale="90000"/>
          </a:bodyPr>
          <a:lstStyle/>
          <a:p>
            <a:r>
              <a:rPr lang="de-DE" dirty="0"/>
              <a:t>Info-Veranstaltung „Direktversicherungsgeschädigte e.V.“</a:t>
            </a:r>
            <a:br>
              <a:rPr lang="de-DE" dirty="0"/>
            </a:br>
            <a:r>
              <a:rPr lang="de-DE" dirty="0"/>
              <a:t>Michael Urschbach</a:t>
            </a:r>
            <a:br>
              <a:rPr lang="de-DE" dirty="0"/>
            </a:br>
            <a:r>
              <a:rPr lang="de-DE" dirty="0"/>
              <a:t>Offenbach</a:t>
            </a:r>
            <a:br>
              <a:rPr lang="de-DE" dirty="0"/>
            </a:br>
            <a:r>
              <a:rPr lang="de-DE" dirty="0"/>
              <a:t>03.02.2020</a:t>
            </a:r>
          </a:p>
        </p:txBody>
      </p:sp>
      <p:pic>
        <p:nvPicPr>
          <p:cNvPr id="4" name="Inhaltsplatzhalt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6524" y="336550"/>
            <a:ext cx="2514600" cy="1571625"/>
          </a:xfrm>
          <a:prstGeom prst="rect">
            <a:avLst/>
          </a:prstGeom>
        </p:spPr>
      </p:pic>
    </p:spTree>
    <p:extLst>
      <p:ext uri="{BB962C8B-B14F-4D97-AF65-F5344CB8AC3E}">
        <p14:creationId xmlns:p14="http://schemas.microsoft.com/office/powerpoint/2010/main" val="3992276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95262" y="312234"/>
            <a:ext cx="11801475" cy="6155473"/>
          </a:xfrm>
          <a:prstGeom prst="rect">
            <a:avLst/>
          </a:prstGeom>
        </p:spPr>
      </p:pic>
    </p:spTree>
    <p:extLst>
      <p:ext uri="{BB962C8B-B14F-4D97-AF65-F5344CB8AC3E}">
        <p14:creationId xmlns:p14="http://schemas.microsoft.com/office/powerpoint/2010/main" val="32275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feld 3"/>
          <p:cNvSpPr txBox="1"/>
          <p:nvPr/>
        </p:nvSpPr>
        <p:spPr>
          <a:xfrm>
            <a:off x="1066514" y="410770"/>
            <a:ext cx="10203365" cy="6186309"/>
          </a:xfrm>
          <a:prstGeom prst="rect">
            <a:avLst/>
          </a:prstGeom>
          <a:noFill/>
        </p:spPr>
        <p:txBody>
          <a:bodyPr wrap="square" rtlCol="0">
            <a:spAutoFit/>
          </a:bodyPr>
          <a:lstStyle/>
          <a:p>
            <a:r>
              <a:rPr lang="de-DE" dirty="0"/>
              <a:t>Vorab noch eine Begriffsdefinition:</a:t>
            </a:r>
          </a:p>
          <a:p>
            <a:endParaRPr lang="de-DE" dirty="0"/>
          </a:p>
          <a:p>
            <a:r>
              <a:rPr lang="de-DE" dirty="0"/>
              <a:t>Eine Betriebsrente ist eine betriebliche Versorgungsleistung, die vom Arbeitgeber finanziert wurde</a:t>
            </a:r>
          </a:p>
          <a:p>
            <a:endParaRPr lang="de-DE" dirty="0"/>
          </a:p>
          <a:p>
            <a:r>
              <a:rPr lang="de-DE" dirty="0"/>
              <a:t>Eine Direktversicherung  ist eine betriebliche Versorgungsleitung die vom Arbeitnehmer finanziert wurde.</a:t>
            </a:r>
          </a:p>
          <a:p>
            <a:r>
              <a:rPr lang="de-DE" dirty="0"/>
              <a:t> </a:t>
            </a:r>
          </a:p>
          <a:p>
            <a:endParaRPr lang="de-DE" dirty="0"/>
          </a:p>
          <a:p>
            <a:r>
              <a:rPr lang="de-DE" dirty="0"/>
              <a:t>Wie kam es zu diesem unsäglichen Vertrauensbruch der Politik gegenüber den Direktversicherten?</a:t>
            </a:r>
          </a:p>
          <a:p>
            <a:endParaRPr lang="de-DE" dirty="0"/>
          </a:p>
          <a:p>
            <a:r>
              <a:rPr lang="de-DE" dirty="0"/>
              <a:t>Um die Jahrtausendwende, unter der rot/grünen Regierung Schröder/Fischer, gerieten die Krankenkassen in eine finanzielle Schieflage. Guter Rat war teuer. Es mussten schnell neue Geldquellen erschlossen werden um die Milliarden Löcher der Krankenkassen zu stopfen.</a:t>
            </a:r>
          </a:p>
          <a:p>
            <a:endParaRPr lang="de-DE" dirty="0"/>
          </a:p>
          <a:p>
            <a:r>
              <a:rPr lang="de-DE" dirty="0"/>
              <a:t>Das Gesundheitsministerium unter Leitung von Ulla Schmidt SPD und ihrem damaligen Abteilungsleiter Franz </a:t>
            </a:r>
            <a:r>
              <a:rPr lang="de-DE" dirty="0" err="1"/>
              <a:t>Knieps</a:t>
            </a:r>
            <a:r>
              <a:rPr lang="de-DE" dirty="0"/>
              <a:t> SPD – übrigens, heute ist H. </a:t>
            </a:r>
            <a:r>
              <a:rPr lang="de-DE" dirty="0" err="1"/>
              <a:t>Kniebs</a:t>
            </a:r>
            <a:r>
              <a:rPr lang="de-DE" dirty="0"/>
              <a:t> Vorsitzender des Dachverbands der Betriebskrankenkasse (BKK) – ein Schelm wer böses dabei denkt, entwickelte in 2003 den Entwurf für das Gesundheitsmodernisierungsgesetz. </a:t>
            </a:r>
          </a:p>
          <a:p>
            <a:endParaRPr lang="de-DE" dirty="0"/>
          </a:p>
          <a:p>
            <a:r>
              <a:rPr lang="de-DE" dirty="0"/>
              <a:t>Man muss vorausschicken, </a:t>
            </a:r>
            <a:r>
              <a:rPr lang="de-DE" dirty="0" err="1"/>
              <a:t>daß</a:t>
            </a:r>
            <a:r>
              <a:rPr lang="de-DE" dirty="0"/>
              <a:t> es vor 2004 die Möglichkeit gab, </a:t>
            </a:r>
            <a:r>
              <a:rPr lang="de-DE" u="sng" dirty="0"/>
              <a:t>vor dem Renteneintritt</a:t>
            </a:r>
            <a:r>
              <a:rPr lang="de-DE" dirty="0"/>
              <a:t>, die gesamten Betriebsrenten – Ansprüche,  in einer Summe, beitragsfrei, auszahlen zu lassen.  Das war dem Gesetzgeber und den Krankenkassen – verständlicherweise – ein Dorn im Auge.  Also wollte man das abstellen.</a:t>
            </a:r>
          </a:p>
          <a:p>
            <a:endParaRPr lang="de-DE" dirty="0"/>
          </a:p>
        </p:txBody>
      </p:sp>
    </p:spTree>
    <p:extLst>
      <p:ext uri="{BB962C8B-B14F-4D97-AF65-F5344CB8AC3E}">
        <p14:creationId xmlns:p14="http://schemas.microsoft.com/office/powerpoint/2010/main" val="1977190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lstStyle/>
          <a:p>
            <a:r>
              <a:rPr lang="de-DE" dirty="0"/>
              <a:t>Historie der Enteignung durch das Gesundheitsmodernisierungsgesetz (GMG)</a:t>
            </a:r>
          </a:p>
        </p:txBody>
      </p:sp>
      <p:sp>
        <p:nvSpPr>
          <p:cNvPr id="3" name="Inhaltsplatzhalter 2"/>
          <p:cNvSpPr>
            <a:spLocks noGrp="1"/>
          </p:cNvSpPr>
          <p:nvPr>
            <p:ph idx="1"/>
          </p:nvPr>
        </p:nvSpPr>
        <p:spPr>
          <a:xfrm>
            <a:off x="347547" y="2019483"/>
            <a:ext cx="11496906" cy="4351338"/>
          </a:xfrm>
        </p:spPr>
        <p:txBody>
          <a:bodyPr>
            <a:noAutofit/>
          </a:bodyPr>
          <a:lstStyle/>
          <a:p>
            <a:pPr marL="0" indent="0">
              <a:buNone/>
            </a:pPr>
            <a:r>
              <a:rPr lang="de-DE" sz="2400" dirty="0"/>
              <a:t>Um diese Umgehungsmöglichkeit, durch eine Kapital – Auszahlung </a:t>
            </a:r>
            <a:r>
              <a:rPr lang="de-DE" sz="2400" u="sng" dirty="0"/>
              <a:t>vor Renteneintritt</a:t>
            </a:r>
            <a:r>
              <a:rPr lang="de-DE" sz="2400" dirty="0"/>
              <a:t>,  bei der Betriebsrente abzustellen, tat man folgendes:</a:t>
            </a:r>
            <a:endParaRPr lang="de-DE" sz="2400" b="1" dirty="0">
              <a:solidFill>
                <a:srgbClr val="231F20"/>
              </a:solidFill>
              <a:latin typeface="Calibri-Bold"/>
            </a:endParaRPr>
          </a:p>
          <a:p>
            <a:pPr marL="0" indent="0">
              <a:buNone/>
            </a:pPr>
            <a:r>
              <a:rPr lang="de-DE" sz="2400" dirty="0">
                <a:solidFill>
                  <a:srgbClr val="231F20"/>
                </a:solidFill>
                <a:latin typeface="Calibri" panose="020F0502020204030204" pitchFamily="34" charset="0"/>
              </a:rPr>
              <a:t>In den bisherigen Gesetzes Text des </a:t>
            </a:r>
            <a:r>
              <a:rPr lang="de-DE" sz="2400" b="1" dirty="0">
                <a:solidFill>
                  <a:srgbClr val="231F20"/>
                </a:solidFill>
                <a:latin typeface="Calibri-Bold"/>
              </a:rPr>
              <a:t>§ 229 Abs. 1, Satz 3 SGB V</a:t>
            </a:r>
            <a:r>
              <a:rPr lang="de-DE" sz="2400" dirty="0">
                <a:solidFill>
                  <a:srgbClr val="231F20"/>
                </a:solidFill>
                <a:latin typeface="Calibri" panose="020F0502020204030204" pitchFamily="34" charset="0"/>
              </a:rPr>
              <a:t> : </a:t>
            </a:r>
          </a:p>
          <a:p>
            <a:pPr marL="0" indent="0">
              <a:buNone/>
            </a:pPr>
            <a:endParaRPr lang="de-DE" sz="2400" dirty="0">
              <a:solidFill>
                <a:srgbClr val="231F20"/>
              </a:solidFill>
              <a:latin typeface="Calibri" panose="020F0502020204030204" pitchFamily="34" charset="0"/>
            </a:endParaRPr>
          </a:p>
          <a:p>
            <a:pPr marL="0" indent="0">
              <a:buNone/>
            </a:pPr>
            <a:r>
              <a:rPr lang="de-DE" sz="2400" dirty="0">
                <a:solidFill>
                  <a:srgbClr val="231F20"/>
                </a:solidFill>
                <a:latin typeface="Calibri" panose="020F0502020204030204" pitchFamily="34" charset="0"/>
              </a:rPr>
              <a:t>„Tritt an die Stelle der Versorgungsbezüge eine nicht wiederkehrenden Leistung, </a:t>
            </a:r>
            <a:r>
              <a:rPr lang="de-DE" sz="2400" b="1" dirty="0">
                <a:solidFill>
                  <a:srgbClr val="231F20"/>
                </a:solidFill>
                <a:latin typeface="Calibri" panose="020F0502020204030204" pitchFamily="34" charset="0"/>
              </a:rPr>
              <a:t>(*)</a:t>
            </a:r>
            <a:r>
              <a:rPr lang="de-DE" sz="2400" dirty="0">
                <a:solidFill>
                  <a:srgbClr val="231F20"/>
                </a:solidFill>
                <a:latin typeface="Calibri" panose="020F0502020204030204" pitchFamily="34" charset="0"/>
              </a:rPr>
              <a:t> gilt ein Einhundertzwanzigstel der Leistung als monatlicher Zahlbetrag als Versorgungsbezüge, längstens jedoch für einhundertzwanzig Monate“.</a:t>
            </a:r>
          </a:p>
          <a:p>
            <a:pPr marL="0" indent="0">
              <a:buNone/>
            </a:pPr>
            <a:endParaRPr lang="de-DE" sz="2400" dirty="0">
              <a:solidFill>
                <a:srgbClr val="231F20"/>
              </a:solidFill>
              <a:latin typeface="Calibri" panose="020F0502020204030204" pitchFamily="34" charset="0"/>
            </a:endParaRPr>
          </a:p>
          <a:p>
            <a:pPr marL="0" indent="0">
              <a:buNone/>
            </a:pPr>
            <a:r>
              <a:rPr lang="de-DE" sz="2400" dirty="0">
                <a:solidFill>
                  <a:srgbClr val="231F20"/>
                </a:solidFill>
                <a:latin typeface="Calibri" panose="020F0502020204030204" pitchFamily="34" charset="0"/>
              </a:rPr>
              <a:t>wurden die folgenden Wörter eingefügt </a:t>
            </a:r>
            <a:r>
              <a:rPr lang="de-DE" sz="2400" b="1" dirty="0">
                <a:solidFill>
                  <a:srgbClr val="231F20"/>
                </a:solidFill>
                <a:latin typeface="Calibri" panose="020F0502020204030204" pitchFamily="34" charset="0"/>
              </a:rPr>
              <a:t>(*)</a:t>
            </a:r>
            <a:endParaRPr lang="de-DE" sz="2400" dirty="0">
              <a:solidFill>
                <a:srgbClr val="231F20"/>
              </a:solidFill>
              <a:latin typeface="Calibri" panose="020F0502020204030204" pitchFamily="34" charset="0"/>
            </a:endParaRPr>
          </a:p>
          <a:p>
            <a:pPr marL="0" indent="0">
              <a:buNone/>
            </a:pPr>
            <a:r>
              <a:rPr lang="de-DE" sz="2400" dirty="0">
                <a:solidFill>
                  <a:srgbClr val="231F20"/>
                </a:solidFill>
                <a:latin typeface="Calibri" panose="020F0502020204030204" pitchFamily="34" charset="0"/>
              </a:rPr>
              <a:t> </a:t>
            </a:r>
            <a:r>
              <a:rPr lang="de-DE" sz="2400" b="1" i="1" dirty="0">
                <a:solidFill>
                  <a:srgbClr val="231F20"/>
                </a:solidFill>
                <a:latin typeface="Calibri-BoldItalic"/>
              </a:rPr>
              <a:t>oder ist eine solche Leistung vor Eintritt des Versicherungsfalls vereinbart oder zugesagt worden“ </a:t>
            </a:r>
            <a:endParaRPr lang="de-DE" sz="2400" dirty="0">
              <a:solidFill>
                <a:srgbClr val="231F20"/>
              </a:solidFill>
              <a:latin typeface="Calibri" panose="020F0502020204030204" pitchFamily="34" charset="0"/>
            </a:endParaRPr>
          </a:p>
          <a:p>
            <a:endParaRPr lang="de-DE" sz="2400" dirty="0">
              <a:solidFill>
                <a:srgbClr val="231F20"/>
              </a:solidFill>
              <a:latin typeface="Calibri" panose="020F0502020204030204" pitchFamily="34" charset="0"/>
            </a:endParaRPr>
          </a:p>
        </p:txBody>
      </p:sp>
      <p:sp>
        <p:nvSpPr>
          <p:cNvPr id="4" name="Textfeld 3"/>
          <p:cNvSpPr txBox="1"/>
          <p:nvPr/>
        </p:nvSpPr>
        <p:spPr>
          <a:xfrm>
            <a:off x="11590689" y="156750"/>
            <a:ext cx="445477" cy="461665"/>
          </a:xfrm>
          <a:prstGeom prst="rect">
            <a:avLst/>
          </a:prstGeom>
          <a:noFill/>
        </p:spPr>
        <p:txBody>
          <a:bodyPr wrap="square" rtlCol="0">
            <a:spAutoFit/>
          </a:bodyPr>
          <a:lstStyle/>
          <a:p>
            <a:r>
              <a:rPr lang="de-DE" sz="2400" dirty="0"/>
              <a:t>5</a:t>
            </a:r>
          </a:p>
        </p:txBody>
      </p:sp>
      <p:sp>
        <p:nvSpPr>
          <p:cNvPr id="5" name="Textfeld 4"/>
          <p:cNvSpPr txBox="1"/>
          <p:nvPr/>
        </p:nvSpPr>
        <p:spPr>
          <a:xfrm>
            <a:off x="11590688" y="797073"/>
            <a:ext cx="445477" cy="461665"/>
          </a:xfrm>
          <a:prstGeom prst="rect">
            <a:avLst/>
          </a:prstGeom>
          <a:noFill/>
        </p:spPr>
        <p:txBody>
          <a:bodyPr wrap="square" rtlCol="0">
            <a:spAutoFit/>
          </a:bodyPr>
          <a:lstStyle/>
          <a:p>
            <a:r>
              <a:rPr lang="de-DE" sz="2400" dirty="0"/>
              <a:t>6</a:t>
            </a:r>
          </a:p>
        </p:txBody>
      </p:sp>
    </p:spTree>
    <p:extLst>
      <p:ext uri="{BB962C8B-B14F-4D97-AF65-F5344CB8AC3E}">
        <p14:creationId xmlns:p14="http://schemas.microsoft.com/office/powerpoint/2010/main" val="3282867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feld 3"/>
          <p:cNvSpPr txBox="1"/>
          <p:nvPr/>
        </p:nvSpPr>
        <p:spPr>
          <a:xfrm>
            <a:off x="1172594" y="-46892"/>
            <a:ext cx="10203365" cy="6740307"/>
          </a:xfrm>
          <a:prstGeom prst="rect">
            <a:avLst/>
          </a:prstGeom>
          <a:noFill/>
        </p:spPr>
        <p:txBody>
          <a:bodyPr wrap="square" rtlCol="0">
            <a:spAutoFit/>
          </a:bodyPr>
          <a:lstStyle/>
          <a:p>
            <a:endParaRPr lang="de-DE" dirty="0"/>
          </a:p>
          <a:p>
            <a:r>
              <a:rPr lang="de-DE" dirty="0"/>
              <a:t>Um diese Umgehungsmöglichkeit, nämlich, durch eine Kapital – Auszahlung vor Renteneintritt Sozialabgaben zu vermeiden,  bei der Betriebsrente abzustellen, tat man folgendes:</a:t>
            </a:r>
          </a:p>
          <a:p>
            <a:endParaRPr lang="de-DE" b="1" dirty="0">
              <a:solidFill>
                <a:srgbClr val="231F20"/>
              </a:solidFill>
              <a:latin typeface="Calibri-Bold"/>
            </a:endParaRPr>
          </a:p>
          <a:p>
            <a:r>
              <a:rPr lang="de-DE" dirty="0">
                <a:solidFill>
                  <a:srgbClr val="231F20"/>
                </a:solidFill>
                <a:latin typeface="Calibri" panose="020F0502020204030204" pitchFamily="34" charset="0"/>
              </a:rPr>
              <a:t>In den bisherigen Gesetzes Text des </a:t>
            </a:r>
            <a:r>
              <a:rPr lang="de-DE" b="1" dirty="0">
                <a:solidFill>
                  <a:srgbClr val="231F20"/>
                </a:solidFill>
                <a:latin typeface="Calibri-Bold"/>
              </a:rPr>
              <a:t>§ 229 Abs. 1, Satz 3 SGB V</a:t>
            </a:r>
            <a:r>
              <a:rPr lang="de-DE" dirty="0">
                <a:solidFill>
                  <a:srgbClr val="231F20"/>
                </a:solidFill>
                <a:latin typeface="Calibri" panose="020F0502020204030204" pitchFamily="34" charset="0"/>
              </a:rPr>
              <a:t> : </a:t>
            </a:r>
          </a:p>
          <a:p>
            <a:endParaRPr lang="de-DE" dirty="0">
              <a:solidFill>
                <a:srgbClr val="231F20"/>
              </a:solidFill>
              <a:latin typeface="Calibri" panose="020F0502020204030204" pitchFamily="34" charset="0"/>
            </a:endParaRPr>
          </a:p>
          <a:p>
            <a:r>
              <a:rPr lang="de-DE" dirty="0">
                <a:solidFill>
                  <a:srgbClr val="231F20"/>
                </a:solidFill>
                <a:latin typeface="Calibri" panose="020F0502020204030204" pitchFamily="34" charset="0"/>
              </a:rPr>
              <a:t>Der da lautete:</a:t>
            </a:r>
          </a:p>
          <a:p>
            <a:r>
              <a:rPr lang="de-DE" dirty="0">
                <a:solidFill>
                  <a:srgbClr val="231F20"/>
                </a:solidFill>
                <a:latin typeface="Calibri" panose="020F0502020204030204" pitchFamily="34" charset="0"/>
              </a:rPr>
              <a:t>„Tritt an die Stelle der Versorgungsbezüge eine nicht wiederkehrenden Leistung, </a:t>
            </a:r>
            <a:r>
              <a:rPr lang="de-DE" b="1" dirty="0">
                <a:solidFill>
                  <a:srgbClr val="231F20"/>
                </a:solidFill>
                <a:latin typeface="Calibri" panose="020F0502020204030204" pitchFamily="34" charset="0"/>
              </a:rPr>
              <a:t>(*)</a:t>
            </a:r>
            <a:r>
              <a:rPr lang="de-DE" dirty="0">
                <a:solidFill>
                  <a:srgbClr val="231F20"/>
                </a:solidFill>
                <a:latin typeface="Calibri" panose="020F0502020204030204" pitchFamily="34" charset="0"/>
              </a:rPr>
              <a:t> gilt ein Einhundertzwanzigstel der Leistung als monatlicher Zahlbetrag als Versorgungsbezüge, längstens jedoch für einhundertzwanzig Monate.</a:t>
            </a:r>
          </a:p>
          <a:p>
            <a:endParaRPr lang="de-DE" dirty="0">
              <a:solidFill>
                <a:srgbClr val="231F20"/>
              </a:solidFill>
              <a:latin typeface="Calibri" panose="020F0502020204030204" pitchFamily="34" charset="0"/>
            </a:endParaRPr>
          </a:p>
          <a:p>
            <a:r>
              <a:rPr lang="de-DE" dirty="0">
                <a:solidFill>
                  <a:srgbClr val="231F20"/>
                </a:solidFill>
                <a:latin typeface="Calibri" panose="020F0502020204030204" pitchFamily="34" charset="0"/>
              </a:rPr>
              <a:t>wurden die folgenden Wörter eingefügt </a:t>
            </a:r>
            <a:r>
              <a:rPr lang="de-DE" b="1" dirty="0">
                <a:solidFill>
                  <a:srgbClr val="231F20"/>
                </a:solidFill>
                <a:latin typeface="Calibri" panose="020F0502020204030204" pitchFamily="34" charset="0"/>
              </a:rPr>
              <a:t>(*)</a:t>
            </a:r>
          </a:p>
          <a:p>
            <a:endParaRPr lang="de-DE" dirty="0">
              <a:solidFill>
                <a:srgbClr val="231F20"/>
              </a:solidFill>
              <a:latin typeface="Calibri" panose="020F0502020204030204" pitchFamily="34" charset="0"/>
            </a:endParaRPr>
          </a:p>
          <a:p>
            <a:r>
              <a:rPr lang="de-DE" dirty="0">
                <a:solidFill>
                  <a:srgbClr val="231F20"/>
                </a:solidFill>
                <a:latin typeface="Calibri" panose="020F0502020204030204" pitchFamily="34" charset="0"/>
              </a:rPr>
              <a:t> </a:t>
            </a:r>
            <a:r>
              <a:rPr lang="de-DE" b="1" i="1" dirty="0">
                <a:solidFill>
                  <a:srgbClr val="231F20"/>
                </a:solidFill>
                <a:latin typeface="Calibri-BoldItalic"/>
              </a:rPr>
              <a:t>oder ist eine solche Leistung vor Eintritt des Versicherungsfalls vereinbart oder zugesagt worden“ </a:t>
            </a:r>
            <a:endParaRPr lang="de-DE" dirty="0">
              <a:solidFill>
                <a:srgbClr val="231F20"/>
              </a:solidFill>
              <a:latin typeface="Calibri" panose="020F0502020204030204" pitchFamily="34" charset="0"/>
            </a:endParaRPr>
          </a:p>
          <a:p>
            <a:endParaRPr lang="de-DE" dirty="0">
              <a:solidFill>
                <a:srgbClr val="231F20"/>
              </a:solidFill>
              <a:latin typeface="Calibri" panose="020F0502020204030204" pitchFamily="34" charset="0"/>
            </a:endParaRPr>
          </a:p>
          <a:p>
            <a:r>
              <a:rPr lang="de-DE" dirty="0">
                <a:solidFill>
                  <a:srgbClr val="231F20"/>
                </a:solidFill>
                <a:latin typeface="Calibri" panose="020F0502020204030204" pitchFamily="34" charset="0"/>
              </a:rPr>
              <a:t>Die Neufassung des § 229 bewirkt also einzig und allein die Beseitigung der bis Ende 2003</a:t>
            </a:r>
          </a:p>
          <a:p>
            <a:r>
              <a:rPr lang="de-DE" dirty="0">
                <a:solidFill>
                  <a:srgbClr val="231F20"/>
                </a:solidFill>
                <a:latin typeface="Calibri" panose="020F0502020204030204" pitchFamily="34" charset="0"/>
              </a:rPr>
              <a:t>bestehenden Umgehungsmöglichkeit einer bereits grundsätzlich vorhandenen Beitragspflicht für Kapitalabfindungen im Sinne einer Einmal-Zahlung betrieblicher Versorgungsansprüche.</a:t>
            </a:r>
          </a:p>
          <a:p>
            <a:endParaRPr lang="de-DE" dirty="0">
              <a:solidFill>
                <a:srgbClr val="231F20"/>
              </a:solidFill>
              <a:latin typeface="Calibri" panose="020F0502020204030204" pitchFamily="34" charset="0"/>
            </a:endParaRPr>
          </a:p>
          <a:p>
            <a:r>
              <a:rPr lang="de-DE" dirty="0">
                <a:solidFill>
                  <a:srgbClr val="231F20"/>
                </a:solidFill>
                <a:latin typeface="Calibri" panose="020F0502020204030204" pitchFamily="34" charset="0"/>
              </a:rPr>
              <a:t>Eine Verbeitragung der Direktversicherungen gibt der Text der Gesetzes – Änderung nicht her.</a:t>
            </a:r>
          </a:p>
          <a:p>
            <a:endParaRPr lang="de-DE" dirty="0">
              <a:solidFill>
                <a:srgbClr val="231F20"/>
              </a:solidFill>
              <a:latin typeface="Calibri" panose="020F0502020204030204" pitchFamily="34" charset="0"/>
            </a:endParaRPr>
          </a:p>
          <a:p>
            <a:r>
              <a:rPr lang="de-DE" dirty="0">
                <a:solidFill>
                  <a:srgbClr val="231F20"/>
                </a:solidFill>
                <a:latin typeface="Calibri" panose="020F0502020204030204" pitchFamily="34" charset="0"/>
              </a:rPr>
              <a:t>Aber die Krankenkassen und die Bundesrichter sahen das anders und erklärten die Direktversicherungen kurzerhand zu Betriebsrenten. Der Politik war das recht, weil sie damit die Krankenkassen sanieren konnte.</a:t>
            </a:r>
          </a:p>
        </p:txBody>
      </p:sp>
    </p:spTree>
    <p:extLst>
      <p:ext uri="{BB962C8B-B14F-4D97-AF65-F5344CB8AC3E}">
        <p14:creationId xmlns:p14="http://schemas.microsoft.com/office/powerpoint/2010/main" val="2355042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feld 3"/>
          <p:cNvSpPr txBox="1"/>
          <p:nvPr/>
        </p:nvSpPr>
        <p:spPr>
          <a:xfrm>
            <a:off x="1148576" y="1438507"/>
            <a:ext cx="10203365" cy="646331"/>
          </a:xfrm>
          <a:prstGeom prst="rect">
            <a:avLst/>
          </a:prstGeom>
          <a:noFill/>
        </p:spPr>
        <p:txBody>
          <a:bodyPr wrap="square" rtlCol="0">
            <a:spAutoFit/>
          </a:bodyPr>
          <a:lstStyle/>
          <a:p>
            <a:endParaRPr lang="de-DE" dirty="0"/>
          </a:p>
          <a:p>
            <a:endParaRPr lang="de-DE" dirty="0"/>
          </a:p>
        </p:txBody>
      </p:sp>
      <p:sp>
        <p:nvSpPr>
          <p:cNvPr id="2" name="Rechteck 1"/>
          <p:cNvSpPr/>
          <p:nvPr/>
        </p:nvSpPr>
        <p:spPr>
          <a:xfrm>
            <a:off x="875370" y="530277"/>
            <a:ext cx="10749776" cy="2585323"/>
          </a:xfrm>
          <a:prstGeom prst="rect">
            <a:avLst/>
          </a:prstGeom>
        </p:spPr>
        <p:txBody>
          <a:bodyPr wrap="square">
            <a:spAutoFit/>
          </a:bodyPr>
          <a:lstStyle/>
          <a:p>
            <a:r>
              <a:rPr lang="de-DE" dirty="0">
                <a:solidFill>
                  <a:srgbClr val="231F20"/>
                </a:solidFill>
                <a:latin typeface="Calibri" panose="020F0502020204030204" pitchFamily="34" charset="0"/>
              </a:rPr>
              <a:t>An der Doppelverbeitragung der Direktversicherungen ist aber nicht nur Rot/Grün schuld.</a:t>
            </a:r>
          </a:p>
          <a:p>
            <a:endParaRPr lang="de-DE" dirty="0">
              <a:solidFill>
                <a:srgbClr val="231F20"/>
              </a:solidFill>
              <a:latin typeface="Calibri" panose="020F0502020204030204" pitchFamily="34" charset="0"/>
            </a:endParaRPr>
          </a:p>
          <a:p>
            <a:r>
              <a:rPr lang="de-DE" dirty="0">
                <a:solidFill>
                  <a:srgbClr val="231F20"/>
                </a:solidFill>
                <a:latin typeface="Calibri" panose="020F0502020204030204" pitchFamily="34" charset="0"/>
              </a:rPr>
              <a:t>Auch Verhandlungsführer der oppositionellen CDU/CSU, ein gewisser Horst Seehofer, stimmte, hocherfreut und ohne Diskussion,  diesem Gesetzesvorschlag der SPD zu. So, dass das Gesetz in Windeseile und nur gegen die Stimmen der kleinen FDP Opposition, kurz vor Weihnachten 2003, ohne Aussprache, durch den Bundestag gepeitscht wurde.  Um unmittelbar danach am 1.1.2004 in Kraft zu treten. Da sage nochmal jemand, dass man in Deutschland Gesetze nicht auch schnell entscheiden und umsetzen kann. Leider aber nur dann, wenn es um Diätenerhöhungen und staatliche Mehreinnahmen geht.</a:t>
            </a:r>
          </a:p>
          <a:p>
            <a:endParaRPr lang="de-DE" dirty="0">
              <a:solidFill>
                <a:srgbClr val="231F20"/>
              </a:solidFill>
              <a:latin typeface="Calibri" panose="020F0502020204030204" pitchFamily="34" charset="0"/>
            </a:endParaRPr>
          </a:p>
        </p:txBody>
      </p:sp>
    </p:spTree>
    <p:extLst>
      <p:ext uri="{BB962C8B-B14F-4D97-AF65-F5344CB8AC3E}">
        <p14:creationId xmlns:p14="http://schemas.microsoft.com/office/powerpoint/2010/main" val="791162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6258" y="3208686"/>
            <a:ext cx="10515600" cy="1325563"/>
          </a:xfrm>
          <a:solidFill>
            <a:schemeClr val="accent1">
              <a:lumMod val="20000"/>
              <a:lumOff val="80000"/>
            </a:schemeClr>
          </a:solidFill>
        </p:spPr>
        <p:txBody>
          <a:bodyPr>
            <a:normAutofit/>
          </a:bodyPr>
          <a:lstStyle/>
          <a:p>
            <a:r>
              <a:rPr lang="de-DE" dirty="0"/>
              <a:t>Auswirkung des GMG auf Direktversicherte und Betriebsrentner</a:t>
            </a:r>
          </a:p>
        </p:txBody>
      </p:sp>
      <p:pic>
        <p:nvPicPr>
          <p:cNvPr id="6" name="Inhaltsplatzhalt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7258" y="581876"/>
            <a:ext cx="2514600" cy="1571625"/>
          </a:xfrm>
          <a:prstGeom prst="rect">
            <a:avLst/>
          </a:prstGeom>
        </p:spPr>
      </p:pic>
    </p:spTree>
    <p:extLst>
      <p:ext uri="{BB962C8B-B14F-4D97-AF65-F5344CB8AC3E}">
        <p14:creationId xmlns:p14="http://schemas.microsoft.com/office/powerpoint/2010/main" val="3147091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Auswirkung des GMG auf Direktversicherte und Betriebsrentner</a:t>
            </a:r>
          </a:p>
        </p:txBody>
      </p:sp>
      <p:sp>
        <p:nvSpPr>
          <p:cNvPr id="3" name="Inhaltsplatzhalter 2"/>
          <p:cNvSpPr>
            <a:spLocks noGrp="1"/>
          </p:cNvSpPr>
          <p:nvPr>
            <p:ph idx="1"/>
          </p:nvPr>
        </p:nvSpPr>
        <p:spPr>
          <a:xfrm>
            <a:off x="347547" y="2160161"/>
            <a:ext cx="11496906" cy="4351338"/>
          </a:xfrm>
        </p:spPr>
        <p:txBody>
          <a:bodyPr>
            <a:noAutofit/>
          </a:bodyPr>
          <a:lstStyle/>
          <a:p>
            <a:pPr marL="0" indent="0">
              <a:buNone/>
            </a:pPr>
            <a:r>
              <a:rPr lang="de-DE" sz="2400" dirty="0"/>
              <a:t>Das Gesetz trat zum 01.01.2004 in Kraft und hat sich für den vorsorgenden und verantwortungsbewussten Bürger im Nachhinein zu einer Katastrophe entwickelt.</a:t>
            </a:r>
          </a:p>
          <a:p>
            <a:pPr marL="0" indent="0">
              <a:buNone/>
            </a:pPr>
            <a:endParaRPr lang="de-DE" sz="2400" dirty="0"/>
          </a:p>
          <a:p>
            <a:pPr marL="0" indent="0">
              <a:buNone/>
            </a:pPr>
            <a:r>
              <a:rPr lang="de-DE" sz="2400" dirty="0"/>
              <a:t>In § 229 heißt es: „Tritt an die Stelle der Versorgungsbezüge eine nicht regelmäßig wiederkehrende Leistung oder ist eine solche Leistung vor Eintritt des Versicherungsfalls vereinbart oder zugesagt worden, gilt ein Einhundertzwanzigstel der Leistung als monatlicher Zahlbetrag der Versorgungsbezüge, längstens jedoch für einhundertzwanzig Monate“.  </a:t>
            </a:r>
          </a:p>
          <a:p>
            <a:pPr marL="0" indent="0">
              <a:buNone/>
            </a:pPr>
            <a:endParaRPr lang="de-DE" sz="2400" dirty="0"/>
          </a:p>
          <a:p>
            <a:pPr marL="0" indent="0">
              <a:buNone/>
            </a:pPr>
            <a:r>
              <a:rPr lang="de-DE" sz="2400" dirty="0"/>
              <a:t>Der § 248 SGB V regelt die Höhe des Beitrags. Zusätzlich zum Arbeitnehmerbeitrag muss der Direktversicherte in der Auszahlphase auch den Arbeitgeberanteil tragen.</a:t>
            </a:r>
          </a:p>
          <a:p>
            <a:pPr marL="0" lvl="0" indent="0">
              <a:lnSpc>
                <a:spcPct val="100000"/>
              </a:lnSpc>
              <a:spcBef>
                <a:spcPts val="0"/>
              </a:spcBef>
              <a:buNone/>
            </a:pPr>
            <a:endParaRPr lang="de-DE" sz="2400" dirty="0"/>
          </a:p>
        </p:txBody>
      </p:sp>
      <p:sp>
        <p:nvSpPr>
          <p:cNvPr id="4" name="Textfeld 3"/>
          <p:cNvSpPr txBox="1"/>
          <p:nvPr/>
        </p:nvSpPr>
        <p:spPr>
          <a:xfrm>
            <a:off x="11473460" y="365125"/>
            <a:ext cx="445477" cy="461665"/>
          </a:xfrm>
          <a:prstGeom prst="rect">
            <a:avLst/>
          </a:prstGeom>
          <a:noFill/>
        </p:spPr>
        <p:txBody>
          <a:bodyPr wrap="square" rtlCol="0">
            <a:spAutoFit/>
          </a:bodyPr>
          <a:lstStyle/>
          <a:p>
            <a:r>
              <a:rPr lang="de-DE" sz="2400" dirty="0"/>
              <a:t>7</a:t>
            </a:r>
          </a:p>
        </p:txBody>
      </p:sp>
    </p:spTree>
    <p:extLst>
      <p:ext uri="{BB962C8B-B14F-4D97-AF65-F5344CB8AC3E}">
        <p14:creationId xmlns:p14="http://schemas.microsoft.com/office/powerpoint/2010/main" val="3214798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feld 3"/>
          <p:cNvSpPr txBox="1"/>
          <p:nvPr/>
        </p:nvSpPr>
        <p:spPr>
          <a:xfrm>
            <a:off x="1148576" y="1438507"/>
            <a:ext cx="10203365" cy="646331"/>
          </a:xfrm>
          <a:prstGeom prst="rect">
            <a:avLst/>
          </a:prstGeom>
          <a:noFill/>
        </p:spPr>
        <p:txBody>
          <a:bodyPr wrap="square" rtlCol="0">
            <a:spAutoFit/>
          </a:bodyPr>
          <a:lstStyle/>
          <a:p>
            <a:endParaRPr lang="de-DE" dirty="0"/>
          </a:p>
          <a:p>
            <a:endParaRPr lang="de-DE" dirty="0"/>
          </a:p>
        </p:txBody>
      </p:sp>
      <p:sp>
        <p:nvSpPr>
          <p:cNvPr id="2" name="Rechteck 1"/>
          <p:cNvSpPr/>
          <p:nvPr/>
        </p:nvSpPr>
        <p:spPr>
          <a:xfrm>
            <a:off x="875370" y="530277"/>
            <a:ext cx="10749776" cy="4247317"/>
          </a:xfrm>
          <a:prstGeom prst="rect">
            <a:avLst/>
          </a:prstGeom>
        </p:spPr>
        <p:txBody>
          <a:bodyPr wrap="square">
            <a:spAutoFit/>
          </a:bodyPr>
          <a:lstStyle/>
          <a:p>
            <a:endParaRPr lang="de-DE" dirty="0">
              <a:solidFill>
                <a:srgbClr val="231F20"/>
              </a:solidFill>
              <a:latin typeface="Calibri" panose="020F0502020204030204" pitchFamily="34" charset="0"/>
            </a:endParaRPr>
          </a:p>
          <a:p>
            <a:r>
              <a:rPr lang="de-DE" dirty="0">
                <a:solidFill>
                  <a:srgbClr val="231F20"/>
                </a:solidFill>
                <a:latin typeface="Calibri" panose="020F0502020204030204" pitchFamily="34" charset="0"/>
              </a:rPr>
              <a:t>Die Krankenkassen nutzten diesen, von ihren Lobbyisten mitformulierten, unpräzisen, Gesetzestext eiskalt aus und forderten, ab dem 1.1.2004, von allen Direktversicherten für ihre bis dahin beitragsfreien Einmal- Auszahlungen, ca. 19% Kranken- u. Pflegekassenbeiträge. Rückwirkend. Auf alle, bereits unter komplett anderen Bedingungen abgeschlossenen, Verträgen.  Ein beispielloser Vertrauensbruch in der Bundesrepublikanischen Geschichte.</a:t>
            </a:r>
          </a:p>
          <a:p>
            <a:endParaRPr lang="de-DE" dirty="0">
              <a:solidFill>
                <a:srgbClr val="231F20"/>
              </a:solidFill>
              <a:latin typeface="Calibri" panose="020F0502020204030204" pitchFamily="34" charset="0"/>
            </a:endParaRPr>
          </a:p>
          <a:p>
            <a:r>
              <a:rPr lang="de-DE" dirty="0">
                <a:solidFill>
                  <a:srgbClr val="231F20"/>
                </a:solidFill>
                <a:latin typeface="Calibri" panose="020F0502020204030204" pitchFamily="34" charset="0"/>
              </a:rPr>
              <a:t>Die betroffenen Direktversicherten wurden weder von der Politik, noch durch ihrer Lebensversicherung oder ihre Krankenkasse über die Gesetzesänderung bzw. die zukünftige Kranken- u. Pflegekassen Beitragspflicht informiert. </a:t>
            </a:r>
          </a:p>
          <a:p>
            <a:endParaRPr lang="de-DE" dirty="0">
              <a:solidFill>
                <a:srgbClr val="231F20"/>
              </a:solidFill>
              <a:latin typeface="Calibri" panose="020F0502020204030204" pitchFamily="34" charset="0"/>
            </a:endParaRPr>
          </a:p>
          <a:p>
            <a:r>
              <a:rPr lang="de-DE" dirty="0">
                <a:solidFill>
                  <a:srgbClr val="231F20"/>
                </a:solidFill>
                <a:latin typeface="Calibri" panose="020F0502020204030204" pitchFamily="34" charset="0"/>
              </a:rPr>
              <a:t>Erst bei der Auszahlung der Versicherungssumme flattert einem der Zahlungsbescheid der Krankenkassen ins Haus.</a:t>
            </a:r>
          </a:p>
          <a:p>
            <a:endParaRPr lang="de-DE" dirty="0">
              <a:solidFill>
                <a:srgbClr val="231F20"/>
              </a:solidFill>
              <a:latin typeface="Calibri" panose="020F0502020204030204" pitchFamily="34" charset="0"/>
            </a:endParaRPr>
          </a:p>
          <a:p>
            <a:r>
              <a:rPr lang="de-DE" dirty="0">
                <a:solidFill>
                  <a:srgbClr val="231F20"/>
                </a:solidFill>
                <a:latin typeface="Calibri" panose="020F0502020204030204" pitchFamily="34" charset="0"/>
              </a:rPr>
              <a:t>Die meisten Betroffenen reagieren mit ungläubigem Entsetzen, weil sie von dieser Regelung zu diesem Zeitpunkt zum ersten Mal erfahren.</a:t>
            </a:r>
            <a:endParaRPr lang="de-DE" dirty="0"/>
          </a:p>
        </p:txBody>
      </p:sp>
    </p:spTree>
    <p:extLst>
      <p:ext uri="{BB962C8B-B14F-4D97-AF65-F5344CB8AC3E}">
        <p14:creationId xmlns:p14="http://schemas.microsoft.com/office/powerpoint/2010/main" val="2211097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Auswirkung des GMG auf Direktversicherte und Betriebsrentner</a:t>
            </a:r>
          </a:p>
        </p:txBody>
      </p:sp>
      <p:sp>
        <p:nvSpPr>
          <p:cNvPr id="3" name="Inhaltsplatzhalter 2"/>
          <p:cNvSpPr>
            <a:spLocks noGrp="1"/>
          </p:cNvSpPr>
          <p:nvPr>
            <p:ph idx="1"/>
          </p:nvPr>
        </p:nvSpPr>
        <p:spPr>
          <a:xfrm>
            <a:off x="347547" y="2160161"/>
            <a:ext cx="11496906" cy="4351338"/>
          </a:xfrm>
        </p:spPr>
        <p:txBody>
          <a:bodyPr>
            <a:noAutofit/>
          </a:bodyPr>
          <a:lstStyle/>
          <a:p>
            <a:pPr marL="0" indent="0">
              <a:buNone/>
            </a:pPr>
            <a:endParaRPr lang="de-DE" sz="2400" dirty="0"/>
          </a:p>
          <a:p>
            <a:pPr marL="0" indent="0">
              <a:buNone/>
            </a:pPr>
            <a:r>
              <a:rPr lang="de-DE" sz="2400" dirty="0"/>
              <a:t>Das heißt auf Deutsch, Direktversicherte zahlen zehn Jahre lang Krankenkassen- und Pflegebeiträge, ca. 19 Prozent ihrer Altersvorsorge an die Kranken- u. Pflegekasse .</a:t>
            </a:r>
          </a:p>
          <a:p>
            <a:pPr marL="0" indent="0">
              <a:buNone/>
            </a:pPr>
            <a:r>
              <a:rPr lang="de-DE" sz="2400" dirty="0"/>
              <a:t>Für Kapitalabfindungen (Einmalzahlung von Versorgungsbezügen), die vor der Auszahlung vereinbart oder zugesagt worden sind. </a:t>
            </a:r>
          </a:p>
          <a:p>
            <a:pPr marL="0" indent="0">
              <a:buNone/>
            </a:pPr>
            <a:endParaRPr lang="de-DE" sz="2400" dirty="0"/>
          </a:p>
          <a:p>
            <a:pPr marL="0" indent="0">
              <a:buNone/>
            </a:pPr>
            <a:r>
              <a:rPr lang="de-DE" sz="2400" dirty="0"/>
              <a:t>D.h. Ohne gesetzliche Grundlage ist unsere </a:t>
            </a:r>
            <a:r>
              <a:rPr lang="de-DE" sz="2400" dirty="0" err="1"/>
              <a:t>Direktversicherungs</a:t>
            </a:r>
            <a:r>
              <a:rPr lang="de-DE" sz="2400" dirty="0"/>
              <a:t> Kapitalauszahlung der Kapitalabfindung von Betriebsrenten gleichgestellt worden. </a:t>
            </a:r>
          </a:p>
          <a:p>
            <a:pPr marL="0" lvl="0" indent="0">
              <a:lnSpc>
                <a:spcPct val="100000"/>
              </a:lnSpc>
              <a:spcBef>
                <a:spcPts val="0"/>
              </a:spcBef>
              <a:buNone/>
            </a:pPr>
            <a:endParaRPr lang="de-DE" sz="2400" dirty="0"/>
          </a:p>
        </p:txBody>
      </p:sp>
    </p:spTree>
    <p:extLst>
      <p:ext uri="{BB962C8B-B14F-4D97-AF65-F5344CB8AC3E}">
        <p14:creationId xmlns:p14="http://schemas.microsoft.com/office/powerpoint/2010/main" val="1964534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Auswirkung des GMG auf Direktversicherte und Betriebsrentner</a:t>
            </a:r>
          </a:p>
        </p:txBody>
      </p:sp>
      <p:sp>
        <p:nvSpPr>
          <p:cNvPr id="3" name="Inhaltsplatzhalter 2"/>
          <p:cNvSpPr>
            <a:spLocks noGrp="1"/>
          </p:cNvSpPr>
          <p:nvPr>
            <p:ph idx="1"/>
          </p:nvPr>
        </p:nvSpPr>
        <p:spPr>
          <a:xfrm>
            <a:off x="347547" y="2160161"/>
            <a:ext cx="11496906" cy="4351338"/>
          </a:xfrm>
        </p:spPr>
        <p:txBody>
          <a:bodyPr>
            <a:noAutofit/>
          </a:bodyPr>
          <a:lstStyle/>
          <a:p>
            <a:pPr marL="0" indent="0">
              <a:buNone/>
            </a:pPr>
            <a:endParaRPr lang="de-DE" sz="2400" dirty="0"/>
          </a:p>
          <a:p>
            <a:pPr marL="0" indent="0" algn="ctr">
              <a:buNone/>
            </a:pPr>
            <a:r>
              <a:rPr lang="de-DE" sz="2400" b="1" dirty="0">
                <a:solidFill>
                  <a:srgbClr val="231F20"/>
                </a:solidFill>
                <a:latin typeface="Calibri-Bold"/>
              </a:rPr>
              <a:t>Profiteure sind:</a:t>
            </a:r>
          </a:p>
          <a:p>
            <a:pPr marL="0" indent="0" algn="ctr">
              <a:buNone/>
            </a:pPr>
            <a:r>
              <a:rPr lang="de-DE" sz="2400" dirty="0">
                <a:solidFill>
                  <a:srgbClr val="231F20"/>
                </a:solidFill>
                <a:latin typeface="Calibri" panose="020F0502020204030204" pitchFamily="34" charset="0"/>
              </a:rPr>
              <a:t>Arbeitgeber, die gesetzlichen Krankenkassen und </a:t>
            </a:r>
          </a:p>
          <a:p>
            <a:pPr marL="0" indent="0" algn="ctr">
              <a:buNone/>
            </a:pPr>
            <a:r>
              <a:rPr lang="de-DE" sz="2400" dirty="0">
                <a:solidFill>
                  <a:srgbClr val="231F20"/>
                </a:solidFill>
                <a:latin typeface="Calibri" panose="020F0502020204030204" pitchFamily="34" charset="0"/>
              </a:rPr>
              <a:t>die „tollen“ Politiker, welche durch diesen Trick die Krankenkassen saniert haben</a:t>
            </a:r>
          </a:p>
          <a:p>
            <a:pPr marL="0" indent="0" algn="ctr">
              <a:buNone/>
            </a:pPr>
            <a:endParaRPr lang="de-DE" sz="2400" b="1" dirty="0">
              <a:solidFill>
                <a:srgbClr val="231F20"/>
              </a:solidFill>
              <a:latin typeface="Calibri-Bold"/>
            </a:endParaRPr>
          </a:p>
          <a:p>
            <a:pPr marL="0" indent="0" algn="ctr">
              <a:buNone/>
            </a:pPr>
            <a:r>
              <a:rPr lang="de-DE" sz="2400" b="1" dirty="0">
                <a:solidFill>
                  <a:srgbClr val="231F20"/>
                </a:solidFill>
                <a:latin typeface="Calibri-Bold"/>
              </a:rPr>
              <a:t>Verlierer sind:</a:t>
            </a:r>
          </a:p>
          <a:p>
            <a:pPr marL="0" indent="0" algn="ctr">
              <a:buNone/>
            </a:pPr>
            <a:r>
              <a:rPr lang="de-DE" sz="2400" dirty="0">
                <a:solidFill>
                  <a:srgbClr val="231F20"/>
                </a:solidFill>
                <a:latin typeface="Calibri" panose="020F0502020204030204" pitchFamily="34" charset="0"/>
              </a:rPr>
              <a:t>Wie so oft, die Arbeitnehmer, die den Regierenden vertraut hatten</a:t>
            </a:r>
          </a:p>
          <a:p>
            <a:pPr marL="0" indent="0" algn="ctr">
              <a:buNone/>
            </a:pPr>
            <a:r>
              <a:rPr lang="de-DE" sz="2400" dirty="0">
                <a:solidFill>
                  <a:srgbClr val="231F20"/>
                </a:solidFill>
                <a:latin typeface="Calibri" panose="020F0502020204030204" pitchFamily="34" charset="0"/>
              </a:rPr>
              <a:t> und deshalb geschröpft werden</a:t>
            </a:r>
            <a:endParaRPr lang="de-DE" sz="2400" dirty="0"/>
          </a:p>
        </p:txBody>
      </p:sp>
    </p:spTree>
    <p:extLst>
      <p:ext uri="{BB962C8B-B14F-4D97-AF65-F5344CB8AC3E}">
        <p14:creationId xmlns:p14="http://schemas.microsoft.com/office/powerpoint/2010/main" val="3656792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feld 1"/>
          <p:cNvSpPr txBox="1"/>
          <p:nvPr/>
        </p:nvSpPr>
        <p:spPr>
          <a:xfrm>
            <a:off x="1260088" y="490654"/>
            <a:ext cx="10359483" cy="5355312"/>
          </a:xfrm>
          <a:prstGeom prst="rect">
            <a:avLst/>
          </a:prstGeom>
          <a:noFill/>
        </p:spPr>
        <p:txBody>
          <a:bodyPr wrap="square" rtlCol="0">
            <a:spAutoFit/>
          </a:bodyPr>
          <a:lstStyle/>
          <a:p>
            <a:r>
              <a:rPr lang="de-DE" dirty="0"/>
              <a:t>Guten Abend meine sehr verehrten Damen und Herren, guten Abend liebe Vereins Mitglieder.</a:t>
            </a:r>
          </a:p>
          <a:p>
            <a:r>
              <a:rPr lang="de-DE" dirty="0"/>
              <a:t>Ich darf Sie im Namen des Vereins „Direktversicherungsgeschädigte e.V.“ sehr herzlich zu dieser Info Veranstaltung begrüßen</a:t>
            </a:r>
          </a:p>
          <a:p>
            <a:endParaRPr lang="de-DE" dirty="0"/>
          </a:p>
          <a:p>
            <a:endParaRPr lang="de-DE" dirty="0"/>
          </a:p>
          <a:p>
            <a:r>
              <a:rPr lang="de-DE" dirty="0"/>
              <a:t>Ganz besonders willkommen heißen darf ich den Parlamentarischen Staatssekretär im Bundesgesundheitsministerium und Bundestagsabgeordneten Herrn Dr. Thomas </a:t>
            </a:r>
            <a:r>
              <a:rPr lang="de-DE" dirty="0" err="1"/>
              <a:t>Gebhart</a:t>
            </a:r>
            <a:r>
              <a:rPr lang="de-DE" dirty="0"/>
              <a:t> CDU und den Bundestagsabgeordneten Thomas </a:t>
            </a:r>
            <a:r>
              <a:rPr lang="de-DE" dirty="0" err="1"/>
              <a:t>Hitschler</a:t>
            </a:r>
            <a:r>
              <a:rPr lang="de-DE" dirty="0"/>
              <a:t> SPD.  Es freut uns, dass Sie sich heute Abend die Zeit genommen haben und sich der Diskussion mit den Direktversicherungsgeschädigten stellen wollen.</a:t>
            </a:r>
          </a:p>
          <a:p>
            <a:endParaRPr lang="de-DE" dirty="0"/>
          </a:p>
          <a:p>
            <a:r>
              <a:rPr lang="de-DE" dirty="0"/>
              <a:t>Wir hoffen, dass Sie aus unserem Vortrag einige nützliche Informationen mitnehmen können. </a:t>
            </a:r>
          </a:p>
          <a:p>
            <a:endParaRPr lang="de-DE" dirty="0"/>
          </a:p>
          <a:p>
            <a:r>
              <a:rPr lang="de-DE" dirty="0"/>
              <a:t>Auf jeden Fall werden Sie danach  besser verstehen können, wie es dazu kam, dass Ihnen, plötzlich und rückwirkend und ohne </a:t>
            </a:r>
            <a:r>
              <a:rPr lang="de-DE" dirty="0" err="1"/>
              <a:t>daß</a:t>
            </a:r>
            <a:r>
              <a:rPr lang="de-DE" dirty="0"/>
              <a:t> Sie reagieren konnten, rund ein Fünftel ihrer betrieblichen Versorgungsbezüge enteignet wurden. Und das in einem Rechtsstaat.</a:t>
            </a:r>
          </a:p>
          <a:p>
            <a:endParaRPr lang="de-DE" dirty="0"/>
          </a:p>
          <a:p>
            <a:r>
              <a:rPr lang="de-DE" dirty="0"/>
              <a:t>Zur Einstimmung werden wir Ihnen den Imagefilm des DVG vorspielen und im </a:t>
            </a:r>
            <a:r>
              <a:rPr lang="de-DE" dirty="0" err="1"/>
              <a:t>Anschluß</a:t>
            </a:r>
            <a:r>
              <a:rPr lang="de-DE" dirty="0"/>
              <a:t> kommen wir zum angekündigten Vortrag</a:t>
            </a:r>
          </a:p>
          <a:p>
            <a:endParaRPr lang="de-DE" dirty="0"/>
          </a:p>
        </p:txBody>
      </p:sp>
    </p:spTree>
    <p:extLst>
      <p:ext uri="{BB962C8B-B14F-4D97-AF65-F5344CB8AC3E}">
        <p14:creationId xmlns:p14="http://schemas.microsoft.com/office/powerpoint/2010/main" val="3099407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Auswirkung des GMG auf Direktversicherte und Betriebsrentner (Entlastung ab 2020)</a:t>
            </a:r>
          </a:p>
        </p:txBody>
      </p:sp>
      <p:pic>
        <p:nvPicPr>
          <p:cNvPr id="5"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24250" y="2658269"/>
            <a:ext cx="5143500" cy="2686050"/>
          </a:xfrm>
        </p:spPr>
      </p:pic>
      <p:sp>
        <p:nvSpPr>
          <p:cNvPr id="4" name="Textfeld 3"/>
          <p:cNvSpPr txBox="1"/>
          <p:nvPr/>
        </p:nvSpPr>
        <p:spPr>
          <a:xfrm>
            <a:off x="11453446" y="140677"/>
            <a:ext cx="445477" cy="461665"/>
          </a:xfrm>
          <a:prstGeom prst="rect">
            <a:avLst/>
          </a:prstGeom>
          <a:noFill/>
        </p:spPr>
        <p:txBody>
          <a:bodyPr wrap="square" rtlCol="0">
            <a:spAutoFit/>
          </a:bodyPr>
          <a:lstStyle/>
          <a:p>
            <a:r>
              <a:rPr lang="de-DE" sz="2400" dirty="0"/>
              <a:t>8</a:t>
            </a:r>
          </a:p>
        </p:txBody>
      </p:sp>
    </p:spTree>
    <p:extLst>
      <p:ext uri="{BB962C8B-B14F-4D97-AF65-F5344CB8AC3E}">
        <p14:creationId xmlns:p14="http://schemas.microsoft.com/office/powerpoint/2010/main" val="900373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feld 3"/>
          <p:cNvSpPr txBox="1"/>
          <p:nvPr/>
        </p:nvSpPr>
        <p:spPr>
          <a:xfrm>
            <a:off x="1126272" y="735980"/>
            <a:ext cx="9656956" cy="4801314"/>
          </a:xfrm>
          <a:prstGeom prst="rect">
            <a:avLst/>
          </a:prstGeom>
          <a:noFill/>
        </p:spPr>
        <p:txBody>
          <a:bodyPr wrap="square" rtlCol="0">
            <a:spAutoFit/>
          </a:bodyPr>
          <a:lstStyle/>
          <a:p>
            <a:r>
              <a:rPr lang="de-DE" dirty="0"/>
              <a:t>Auf Grund der unermüdlichen Arbeit unseres Vereins-Vorstands und der Vereins-Mitglieder, auf allen Ebenen der Öffentlichkeit, der Medien und der Politik, hat sich die </a:t>
            </a:r>
            <a:r>
              <a:rPr lang="de-DE" dirty="0" err="1"/>
              <a:t>Groko</a:t>
            </a:r>
            <a:r>
              <a:rPr lang="de-DE" dirty="0"/>
              <a:t>, kurzfristig dazu bereit erklärt, für alle Pflicht Mitglieder in der gesetzlichen Krankenversicherung, welche betriebliche Versorgungsbezüge erhalten, anstatt der bisherigen Freigrenze, einen Freibetrag von 159 Euro einzuräumen.</a:t>
            </a:r>
          </a:p>
          <a:p>
            <a:endParaRPr lang="de-DE" dirty="0"/>
          </a:p>
          <a:p>
            <a:r>
              <a:rPr lang="de-DE" dirty="0"/>
              <a:t>So kommt es, dass Bezieher von geringen Versorgungsbezügen bis 159 Euro/M, komplett von Krankenkassenbeiträgen freigestellt werden.  Zusatzbeiträge und Pflegeversicherungsbeiträge sind weiterhin zu leisten. </a:t>
            </a:r>
          </a:p>
          <a:p>
            <a:endParaRPr lang="de-DE" dirty="0"/>
          </a:p>
          <a:p>
            <a:r>
              <a:rPr lang="de-DE" dirty="0"/>
              <a:t>Der maximale Entlastungsbetrag pro Versicherten beträgt somit ca. 25 Euro/Monat</a:t>
            </a:r>
          </a:p>
          <a:p>
            <a:endParaRPr lang="de-DE" dirty="0"/>
          </a:p>
          <a:p>
            <a:r>
              <a:rPr lang="de-DE" dirty="0"/>
              <a:t>D.h. Für Direktversicherte, die oftmals auch eine Betriebsrente beziehen und deshalb höhere Krankenkassenbeiträge auf ihre Versorgungsbezüge leisten, ergibt sich keine nennenswerte Entlastung. </a:t>
            </a:r>
          </a:p>
          <a:p>
            <a:endParaRPr lang="de-DE" dirty="0"/>
          </a:p>
          <a:p>
            <a:r>
              <a:rPr lang="de-DE" dirty="0"/>
              <a:t>Freiwillig Versicherte werden überhaupt nicht entlastet.</a:t>
            </a:r>
          </a:p>
        </p:txBody>
      </p:sp>
    </p:spTree>
    <p:extLst>
      <p:ext uri="{BB962C8B-B14F-4D97-AF65-F5344CB8AC3E}">
        <p14:creationId xmlns:p14="http://schemas.microsoft.com/office/powerpoint/2010/main" val="2888767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Auswirkung des GMG auf Direktversicherte und Betriebsrentner (Entlastung ab 2020)</a:t>
            </a:r>
          </a:p>
        </p:txBody>
      </p:sp>
      <p:pic>
        <p:nvPicPr>
          <p:cNvPr id="6" name="Inhaltsplatzhalter 4"/>
          <p:cNvPicPr>
            <a:picLocks noGrp="1" noChangeAspect="1"/>
          </p:cNvPicPr>
          <p:nvPr>
            <p:ph idx="1"/>
          </p:nvPr>
        </p:nvPicPr>
        <p:blipFill>
          <a:blip r:embed="rId2"/>
          <a:stretch>
            <a:fillRect/>
          </a:stretch>
        </p:blipFill>
        <p:spPr>
          <a:xfrm>
            <a:off x="3321361" y="2004044"/>
            <a:ext cx="5549277" cy="4351338"/>
          </a:xfrm>
          <a:prstGeom prst="rect">
            <a:avLst/>
          </a:prstGeom>
        </p:spPr>
      </p:pic>
    </p:spTree>
    <p:extLst>
      <p:ext uri="{BB962C8B-B14F-4D97-AF65-F5344CB8AC3E}">
        <p14:creationId xmlns:p14="http://schemas.microsoft.com/office/powerpoint/2010/main" val="1779408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420F09-CE3C-42DD-8111-DB3996C4EE2A}"/>
              </a:ext>
            </a:extLst>
          </p:cNvPr>
          <p:cNvSpPr>
            <a:spLocks noGrp="1"/>
          </p:cNvSpPr>
          <p:nvPr>
            <p:ph type="title"/>
          </p:nvPr>
        </p:nvSpPr>
        <p:spPr>
          <a:solidFill>
            <a:schemeClr val="accent1">
              <a:lumMod val="20000"/>
              <a:lumOff val="80000"/>
            </a:schemeClr>
          </a:solidFill>
        </p:spPr>
        <p:txBody>
          <a:bodyPr>
            <a:normAutofit/>
          </a:bodyPr>
          <a:lstStyle/>
          <a:p>
            <a:r>
              <a:rPr lang="de-DE" sz="3600" b="1" dirty="0">
                <a:latin typeface="+mn-lt"/>
                <a:cs typeface="Arial" panose="020B0604020202020204" pitchFamily="34" charset="0"/>
              </a:rPr>
              <a:t>Beispielkalkulation: Angestellter</a:t>
            </a:r>
          </a:p>
        </p:txBody>
      </p:sp>
      <p:sp>
        <p:nvSpPr>
          <p:cNvPr id="3" name="Inhaltsplatzhalter 2">
            <a:extLst>
              <a:ext uri="{FF2B5EF4-FFF2-40B4-BE49-F238E27FC236}">
                <a16:creationId xmlns:a16="http://schemas.microsoft.com/office/drawing/2014/main" id="{1D441064-BEB8-4FE1-AB0F-A787FD789060}"/>
              </a:ext>
            </a:extLst>
          </p:cNvPr>
          <p:cNvSpPr>
            <a:spLocks noGrp="1"/>
          </p:cNvSpPr>
          <p:nvPr>
            <p:ph idx="1"/>
          </p:nvPr>
        </p:nvSpPr>
        <p:spPr/>
        <p:txBody>
          <a:bodyPr>
            <a:normAutofit lnSpcReduction="10000"/>
          </a:bodyPr>
          <a:lstStyle/>
          <a:p>
            <a:r>
              <a:rPr lang="de-DE" sz="2400" dirty="0">
                <a:cs typeface="Arial" panose="020B0604020202020204" pitchFamily="34" charset="0"/>
              </a:rPr>
              <a:t>Verdienst </a:t>
            </a:r>
            <a:r>
              <a:rPr lang="de-DE" sz="2400" b="1" dirty="0">
                <a:solidFill>
                  <a:srgbClr val="FF0000"/>
                </a:solidFill>
                <a:cs typeface="Arial" panose="020B0604020202020204" pitchFamily="34" charset="0"/>
              </a:rPr>
              <a:t>unterhalb</a:t>
            </a:r>
            <a:r>
              <a:rPr lang="de-DE" sz="2400" dirty="0">
                <a:cs typeface="Arial" panose="020B0604020202020204" pitchFamily="34" charset="0"/>
              </a:rPr>
              <a:t> der </a:t>
            </a:r>
            <a:r>
              <a:rPr lang="de-DE" sz="2400" b="1" dirty="0">
                <a:cs typeface="Arial" panose="020B0604020202020204" pitchFamily="34" charset="0"/>
              </a:rPr>
              <a:t>Beitragsbemessungsgrenze Rentenversicherung</a:t>
            </a:r>
          </a:p>
          <a:p>
            <a:r>
              <a:rPr lang="de-DE" sz="2000" dirty="0">
                <a:cs typeface="Arial" panose="020B0604020202020204" pitchFamily="34" charset="0"/>
              </a:rPr>
              <a:t>Abschluss 1. DV 1988, Laufzeit bis 2019 entspricht 31 Jahre (Jährlich ca. 1200 €)</a:t>
            </a:r>
          </a:p>
          <a:p>
            <a:r>
              <a:rPr lang="de-DE" sz="2000" dirty="0">
                <a:cs typeface="Arial" panose="020B0604020202020204" pitchFamily="34" charset="0"/>
              </a:rPr>
              <a:t>Abschluss 2. DV 1998, Laufzeit bis 2019 entspricht 21 Jahre (Jährlich ca.   600 €)</a:t>
            </a:r>
          </a:p>
          <a:p>
            <a:r>
              <a:rPr lang="de-DE" sz="2000" dirty="0">
                <a:cs typeface="Arial" panose="020B0604020202020204" pitchFamily="34" charset="0"/>
              </a:rPr>
              <a:t>Zahlung anfangs mit 15% Pauschalversteuerung, am Schluss 20% Lohnsteuer plus Soli.</a:t>
            </a:r>
          </a:p>
          <a:p>
            <a:r>
              <a:rPr lang="de-DE" sz="2000" dirty="0">
                <a:cs typeface="Arial" panose="020B0604020202020204" pitchFamily="34" charset="0"/>
              </a:rPr>
              <a:t>Einzahlung: </a:t>
            </a:r>
          </a:p>
          <a:p>
            <a:r>
              <a:rPr lang="de-DE" sz="2000" dirty="0">
                <a:cs typeface="Arial" panose="020B0604020202020204" pitchFamily="34" charset="0"/>
              </a:rPr>
              <a:t>1. Direktversicherung							           37.200 €</a:t>
            </a:r>
          </a:p>
          <a:p>
            <a:r>
              <a:rPr lang="de-DE" sz="2000" dirty="0">
                <a:cs typeface="Arial" panose="020B0604020202020204" pitchFamily="34" charset="0"/>
              </a:rPr>
              <a:t>2. Direktversicherung							           12.600 €</a:t>
            </a:r>
          </a:p>
          <a:p>
            <a:r>
              <a:rPr lang="de-DE" sz="2000" dirty="0">
                <a:cs typeface="Arial" panose="020B0604020202020204" pitchFamily="34" charset="0"/>
              </a:rPr>
              <a:t>Eingezahlte Summe                                                                                                                    49.800 €</a:t>
            </a:r>
          </a:p>
          <a:p>
            <a:r>
              <a:rPr lang="de-DE" sz="2000" b="1" dirty="0">
                <a:cs typeface="Arial" panose="020B0604020202020204" pitchFamily="34" charset="0"/>
              </a:rPr>
              <a:t>Auszahlung 2019 mit 60 Jahren  						     ca. 69.000 € </a:t>
            </a:r>
            <a:r>
              <a:rPr lang="de-DE" sz="2000" dirty="0">
                <a:cs typeface="Arial" panose="020B0604020202020204" pitchFamily="34" charset="0"/>
              </a:rPr>
              <a:t>			</a:t>
            </a:r>
          </a:p>
          <a:p>
            <a:pPr marL="0" indent="0">
              <a:buNone/>
            </a:pPr>
            <a:r>
              <a:rPr lang="de-DE" sz="2000" b="1" dirty="0">
                <a:cs typeface="Arial" panose="020B0604020202020204" pitchFamily="34" charset="0"/>
              </a:rPr>
              <a:t>                                                                                                                        </a:t>
            </a:r>
            <a:r>
              <a:rPr lang="de-DE" sz="2400" b="1" dirty="0">
                <a:cs typeface="Arial" panose="020B0604020202020204" pitchFamily="34" charset="0"/>
              </a:rPr>
              <a:t>Überschuss  I   19.200 €</a:t>
            </a:r>
          </a:p>
          <a:p>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4429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9ED746-2C41-4A65-9E2C-78587511F936}"/>
              </a:ext>
            </a:extLst>
          </p:cNvPr>
          <p:cNvSpPr>
            <a:spLocks noGrp="1"/>
          </p:cNvSpPr>
          <p:nvPr>
            <p:ph type="title"/>
          </p:nvPr>
        </p:nvSpPr>
        <p:spPr>
          <a:solidFill>
            <a:schemeClr val="accent1">
              <a:lumMod val="20000"/>
              <a:lumOff val="80000"/>
            </a:schemeClr>
          </a:solidFill>
          <a:ln>
            <a:solidFill>
              <a:schemeClr val="accent1">
                <a:lumMod val="20000"/>
                <a:lumOff val="80000"/>
              </a:schemeClr>
            </a:solidFill>
          </a:ln>
        </p:spPr>
        <p:txBody>
          <a:bodyPr>
            <a:normAutofit/>
          </a:bodyPr>
          <a:lstStyle/>
          <a:p>
            <a:r>
              <a:rPr lang="de-DE" sz="3600" b="1" dirty="0">
                <a:latin typeface="+mn-lt"/>
                <a:cs typeface="Arial" panose="020B0604020202020204" pitchFamily="34" charset="0"/>
              </a:rPr>
              <a:t>Beispielkalkulation: Angestellter   </a:t>
            </a:r>
            <a:r>
              <a:rPr lang="de-DE" sz="2400" b="1" dirty="0">
                <a:latin typeface="+mn-lt"/>
                <a:cs typeface="Arial" panose="020B0604020202020204" pitchFamily="34" charset="0"/>
              </a:rPr>
              <a:t>(Seite 2)</a:t>
            </a:r>
            <a:endParaRPr lang="de-DE" sz="2400" dirty="0">
              <a:latin typeface="+mn-lt"/>
              <a:cs typeface="Arial" panose="020B0604020202020204" pitchFamily="34" charset="0"/>
            </a:endParaRPr>
          </a:p>
        </p:txBody>
      </p:sp>
      <p:sp>
        <p:nvSpPr>
          <p:cNvPr id="3" name="Inhaltsplatzhalter 2">
            <a:extLst>
              <a:ext uri="{FF2B5EF4-FFF2-40B4-BE49-F238E27FC236}">
                <a16:creationId xmlns:a16="http://schemas.microsoft.com/office/drawing/2014/main" id="{3420CFF7-B31C-4DBE-A048-2EA1A88B37EC}"/>
              </a:ext>
            </a:extLst>
          </p:cNvPr>
          <p:cNvSpPr>
            <a:spLocks noGrp="1"/>
          </p:cNvSpPr>
          <p:nvPr>
            <p:ph idx="1"/>
          </p:nvPr>
        </p:nvSpPr>
        <p:spPr>
          <a:xfrm>
            <a:off x="838200" y="2133599"/>
            <a:ext cx="10515600" cy="4043363"/>
          </a:xfrm>
        </p:spPr>
        <p:txBody>
          <a:bodyPr>
            <a:normAutofit/>
          </a:bodyPr>
          <a:lstStyle/>
          <a:p>
            <a:r>
              <a:rPr lang="de-DE" sz="2000" b="1" dirty="0">
                <a:cs typeface="Arial" panose="020B0604020202020204" pitchFamily="34" charset="0"/>
              </a:rPr>
              <a:t>Die Krankenkasse meldet sich und verlangt Beiträge:</a:t>
            </a:r>
          </a:p>
          <a:p>
            <a:endParaRPr lang="de-DE" sz="2000" dirty="0">
              <a:cs typeface="Arial" panose="020B0604020202020204" pitchFamily="34" charset="0"/>
            </a:endParaRPr>
          </a:p>
          <a:p>
            <a:r>
              <a:rPr lang="de-DE" sz="2000" dirty="0">
                <a:cs typeface="Arial" panose="020B0604020202020204" pitchFamily="34" charset="0"/>
              </a:rPr>
              <a:t>„Versorgungsbezug“ 69.000 € / 120 Monate =  	              	                575,00 € / Monat</a:t>
            </a:r>
          </a:p>
          <a:p>
            <a:r>
              <a:rPr lang="de-DE" sz="2000" dirty="0">
                <a:cs typeface="Arial" panose="020B0604020202020204" pitchFamily="34" charset="0"/>
              </a:rPr>
              <a:t>Davon 19,2% KV/PV(ab 2019 Erhöhung Pflegeversicherung) =	110,40 € / Monat</a:t>
            </a:r>
          </a:p>
          <a:p>
            <a:r>
              <a:rPr lang="de-DE" sz="2000" dirty="0">
                <a:cs typeface="Arial" panose="020B0604020202020204" pitchFamily="34" charset="0"/>
              </a:rPr>
              <a:t>Gesamtabzug Krankenkasse (ohne Erhöhung in 10 Jahren)	                </a:t>
            </a:r>
            <a:r>
              <a:rPr lang="de-DE" sz="2000" b="1" dirty="0">
                <a:solidFill>
                  <a:srgbClr val="FF0000"/>
                </a:solidFill>
                <a:cs typeface="Arial" panose="020B0604020202020204" pitchFamily="34" charset="0"/>
              </a:rPr>
              <a:t>13.248,00 €</a:t>
            </a:r>
            <a:endParaRPr lang="de-DE" sz="1600" b="1" dirty="0">
              <a:solidFill>
                <a:srgbClr val="FF0000"/>
              </a:solidFill>
              <a:cs typeface="Arial" panose="020B0604020202020204" pitchFamily="34" charset="0"/>
            </a:endParaRPr>
          </a:p>
          <a:p>
            <a:endParaRPr lang="de-DE" sz="1600" dirty="0">
              <a:cs typeface="Arial" panose="020B0604020202020204" pitchFamily="34" charset="0"/>
            </a:endParaRPr>
          </a:p>
          <a:p>
            <a:r>
              <a:rPr lang="de-DE" sz="2000" b="1" dirty="0">
                <a:cs typeface="Arial" panose="020B0604020202020204" pitchFamily="34" charset="0"/>
              </a:rPr>
              <a:t>Überschuss II    19200,00 €  minus  </a:t>
            </a:r>
            <a:r>
              <a:rPr lang="de-DE" sz="2000" b="1" dirty="0">
                <a:solidFill>
                  <a:srgbClr val="FF0000"/>
                </a:solidFill>
                <a:cs typeface="Arial" panose="020B0604020202020204" pitchFamily="34" charset="0"/>
              </a:rPr>
              <a:t>13.248,00 €</a:t>
            </a:r>
            <a:r>
              <a:rPr lang="de-DE" sz="2000" dirty="0">
                <a:cs typeface="Arial" panose="020B0604020202020204" pitchFamily="34" charset="0"/>
              </a:rPr>
              <a:t>    </a:t>
            </a:r>
            <a:r>
              <a:rPr lang="de-DE" sz="2000" b="1" dirty="0">
                <a:cs typeface="Arial" panose="020B0604020202020204" pitchFamily="34" charset="0"/>
              </a:rPr>
              <a:t>= &gt; </a:t>
            </a:r>
            <a:r>
              <a:rPr lang="de-DE" sz="2000" dirty="0">
                <a:cs typeface="Arial" panose="020B0604020202020204" pitchFamily="34" charset="0"/>
              </a:rPr>
              <a:t>	                </a:t>
            </a:r>
            <a:r>
              <a:rPr lang="de-DE" b="1" dirty="0">
                <a:cs typeface="Arial" panose="020B0604020202020204" pitchFamily="34" charset="0"/>
              </a:rPr>
              <a:t>5.952,00 €</a:t>
            </a:r>
          </a:p>
        </p:txBody>
      </p:sp>
    </p:spTree>
    <p:extLst>
      <p:ext uri="{BB962C8B-B14F-4D97-AF65-F5344CB8AC3E}">
        <p14:creationId xmlns:p14="http://schemas.microsoft.com/office/powerpoint/2010/main" val="3540850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C33F9-AE0E-4CB0-B76A-ACE1E2FEB971}"/>
              </a:ext>
            </a:extLst>
          </p:cNvPr>
          <p:cNvSpPr>
            <a:spLocks noGrp="1"/>
          </p:cNvSpPr>
          <p:nvPr>
            <p:ph type="title"/>
          </p:nvPr>
        </p:nvSpPr>
        <p:spPr>
          <a:solidFill>
            <a:schemeClr val="accent1">
              <a:lumMod val="20000"/>
              <a:lumOff val="80000"/>
            </a:schemeClr>
          </a:solidFill>
        </p:spPr>
        <p:txBody>
          <a:bodyPr>
            <a:normAutofit/>
          </a:bodyPr>
          <a:lstStyle/>
          <a:p>
            <a:r>
              <a:rPr lang="de-DE" sz="3600" b="1" dirty="0">
                <a:latin typeface="+mn-lt"/>
                <a:cs typeface="Arial" panose="020B0604020202020204" pitchFamily="34" charset="0"/>
              </a:rPr>
              <a:t>Beispielkalkulation: Angestellter    </a:t>
            </a:r>
            <a:r>
              <a:rPr lang="de-DE" sz="2400" b="1" dirty="0">
                <a:latin typeface="+mn-lt"/>
                <a:cs typeface="Arial" panose="020B0604020202020204" pitchFamily="34" charset="0"/>
              </a:rPr>
              <a:t>(Seite 3)</a:t>
            </a:r>
          </a:p>
        </p:txBody>
      </p:sp>
      <p:sp>
        <p:nvSpPr>
          <p:cNvPr id="3" name="Inhaltsplatzhalter 2">
            <a:extLst>
              <a:ext uri="{FF2B5EF4-FFF2-40B4-BE49-F238E27FC236}">
                <a16:creationId xmlns:a16="http://schemas.microsoft.com/office/drawing/2014/main" id="{74A2A1D6-5CB8-46ED-9519-7886E286A09A}"/>
              </a:ext>
            </a:extLst>
          </p:cNvPr>
          <p:cNvSpPr>
            <a:spLocks noGrp="1"/>
          </p:cNvSpPr>
          <p:nvPr>
            <p:ph idx="1"/>
          </p:nvPr>
        </p:nvSpPr>
        <p:spPr>
          <a:xfrm>
            <a:off x="863600" y="1690688"/>
            <a:ext cx="10515600" cy="4486275"/>
          </a:xfrm>
        </p:spPr>
        <p:txBody>
          <a:bodyPr>
            <a:normAutofit/>
          </a:bodyPr>
          <a:lstStyle/>
          <a:p>
            <a:endParaRPr lang="de-DE" sz="2000" dirty="0">
              <a:cs typeface="Arial" panose="020B0604020202020204" pitchFamily="34" charset="0"/>
            </a:endParaRPr>
          </a:p>
          <a:p>
            <a:r>
              <a:rPr lang="de-DE" sz="2000" dirty="0">
                <a:cs typeface="Arial" panose="020B0604020202020204" pitchFamily="34" charset="0"/>
              </a:rPr>
              <a:t>Statistische Lebenserwartung von einem 60–jährigen Mann ca. 21,2 Jahre *</a:t>
            </a:r>
          </a:p>
          <a:p>
            <a:r>
              <a:rPr lang="de-DE" sz="2000" dirty="0">
                <a:cs typeface="Arial" panose="020B0604020202020204" pitchFamily="34" charset="0"/>
              </a:rPr>
              <a:t>Rentenverlust ca.1,82 Punkte bei 1800 € Jahresbeitrag</a:t>
            </a:r>
          </a:p>
          <a:p>
            <a:endParaRPr lang="de-DE" sz="2000" dirty="0">
              <a:cs typeface="Arial" panose="020B0604020202020204" pitchFamily="34" charset="0"/>
            </a:endParaRPr>
          </a:p>
          <a:p>
            <a:r>
              <a:rPr lang="de-DE" sz="2000" dirty="0">
                <a:cs typeface="Arial" panose="020B0604020202020204" pitchFamily="34" charset="0"/>
              </a:rPr>
              <a:t>Weniger Rente im Monat 33,04 € pro Punkt      =&gt;  		       60,13 €</a:t>
            </a:r>
          </a:p>
          <a:p>
            <a:r>
              <a:rPr lang="de-DE" sz="2000" dirty="0">
                <a:cs typeface="Arial" panose="020B0604020202020204" pitchFamily="34" charset="0"/>
              </a:rPr>
              <a:t>Pro Jahr: 						     721,56 €</a:t>
            </a:r>
          </a:p>
          <a:p>
            <a:r>
              <a:rPr lang="de-DE" sz="2000" dirty="0">
                <a:cs typeface="Arial" panose="020B0604020202020204" pitchFamily="34" charset="0"/>
              </a:rPr>
              <a:t>Lebenserwartung 21,2 Jahre (*Stat. Bundesamt)  		15.297,07 €</a:t>
            </a:r>
          </a:p>
          <a:p>
            <a:endParaRPr lang="de-DE" sz="3200" b="1" dirty="0">
              <a:cs typeface="Arial" panose="020B0604020202020204" pitchFamily="34" charset="0"/>
            </a:endParaRPr>
          </a:p>
          <a:p>
            <a:r>
              <a:rPr lang="de-DE" sz="2400" b="1" dirty="0">
                <a:cs typeface="Arial" panose="020B0604020202020204" pitchFamily="34" charset="0"/>
              </a:rPr>
              <a:t>Summe Rentenverlust                                              </a:t>
            </a:r>
            <a:r>
              <a:rPr lang="de-DE" sz="2400" b="1" dirty="0">
                <a:solidFill>
                  <a:srgbClr val="FF0000"/>
                </a:solidFill>
                <a:cs typeface="Arial" panose="020B0604020202020204" pitchFamily="34" charset="0"/>
              </a:rPr>
              <a:t>15.297,07 €</a:t>
            </a:r>
          </a:p>
          <a:p>
            <a:endParaRPr lang="de-DE" sz="3200" b="1" dirty="0">
              <a:solidFill>
                <a:srgbClr val="FF0000"/>
              </a:solidFill>
              <a:cs typeface="Arial" panose="020B0604020202020204" pitchFamily="34" charset="0"/>
            </a:endParaRPr>
          </a:p>
        </p:txBody>
      </p:sp>
    </p:spTree>
    <p:extLst>
      <p:ext uri="{BB962C8B-B14F-4D97-AF65-F5344CB8AC3E}">
        <p14:creationId xmlns:p14="http://schemas.microsoft.com/office/powerpoint/2010/main" val="1473568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BD541C-3773-4D05-B8DC-B3F1F9267ADF}"/>
              </a:ext>
            </a:extLst>
          </p:cNvPr>
          <p:cNvSpPr>
            <a:spLocks noGrp="1"/>
          </p:cNvSpPr>
          <p:nvPr>
            <p:ph type="title"/>
          </p:nvPr>
        </p:nvSpPr>
        <p:spPr>
          <a:xfrm>
            <a:off x="872067" y="365125"/>
            <a:ext cx="10515600" cy="1325563"/>
          </a:xfrm>
          <a:solidFill>
            <a:schemeClr val="accent1">
              <a:lumMod val="20000"/>
              <a:lumOff val="80000"/>
            </a:schemeClr>
          </a:solidFill>
        </p:spPr>
        <p:txBody>
          <a:bodyPr>
            <a:normAutofit/>
          </a:bodyPr>
          <a:lstStyle/>
          <a:p>
            <a:r>
              <a:rPr lang="de-DE" sz="3600" b="1" dirty="0">
                <a:latin typeface="+mn-lt"/>
              </a:rPr>
              <a:t>Beispielkalkulation: Angestellter    </a:t>
            </a:r>
            <a:r>
              <a:rPr lang="de-DE" sz="2400" b="1" dirty="0">
                <a:latin typeface="+mn-lt"/>
              </a:rPr>
              <a:t>(Seite 4)</a:t>
            </a:r>
          </a:p>
        </p:txBody>
      </p:sp>
      <p:sp>
        <p:nvSpPr>
          <p:cNvPr id="3" name="Inhaltsplatzhalter 2">
            <a:extLst>
              <a:ext uri="{FF2B5EF4-FFF2-40B4-BE49-F238E27FC236}">
                <a16:creationId xmlns:a16="http://schemas.microsoft.com/office/drawing/2014/main" id="{4C2C0D85-97A7-477B-9DF4-22F5B71A1C36}"/>
              </a:ext>
            </a:extLst>
          </p:cNvPr>
          <p:cNvSpPr>
            <a:spLocks noGrp="1"/>
          </p:cNvSpPr>
          <p:nvPr>
            <p:ph idx="1"/>
          </p:nvPr>
        </p:nvSpPr>
        <p:spPr>
          <a:xfrm>
            <a:off x="838200" y="1828801"/>
            <a:ext cx="10757452" cy="4348162"/>
          </a:xfrm>
        </p:spPr>
        <p:txBody>
          <a:bodyPr>
            <a:normAutofit/>
          </a:bodyPr>
          <a:lstStyle/>
          <a:p>
            <a:r>
              <a:rPr lang="de-DE" sz="2000" dirty="0">
                <a:cs typeface="Arial" panose="020B0604020202020204" pitchFamily="34" charset="0"/>
              </a:rPr>
              <a:t>Endabrechnung dieser Direktversicherung:</a:t>
            </a:r>
          </a:p>
          <a:p>
            <a:r>
              <a:rPr lang="de-DE" sz="2000" dirty="0">
                <a:cs typeface="Arial" panose="020B0604020202020204" pitchFamily="34" charset="0"/>
              </a:rPr>
              <a:t>Eingezahlt:                                            				49.800,00 €</a:t>
            </a:r>
          </a:p>
          <a:p>
            <a:r>
              <a:rPr lang="de-DE" sz="2000" dirty="0">
                <a:cs typeface="Arial" panose="020B0604020202020204" pitchFamily="34" charset="0"/>
              </a:rPr>
              <a:t>Ausgezahlt:			            				69.000,00 €</a:t>
            </a:r>
          </a:p>
          <a:p>
            <a:r>
              <a:rPr lang="de-DE" sz="2000" dirty="0">
                <a:cs typeface="Arial" panose="020B0604020202020204" pitchFamily="34" charset="0"/>
              </a:rPr>
              <a:t>Überschuss:                                         				19.200,00 €</a:t>
            </a:r>
          </a:p>
          <a:p>
            <a:r>
              <a:rPr lang="de-DE" sz="2000" dirty="0">
                <a:cs typeface="Arial" panose="020B0604020202020204" pitchFamily="34" charset="0"/>
              </a:rPr>
              <a:t>Abzüglich Krankenkasse                     	  	 		</a:t>
            </a:r>
            <a:r>
              <a:rPr lang="de-DE" sz="2000" b="1" dirty="0">
                <a:solidFill>
                  <a:srgbClr val="FF0000"/>
                </a:solidFill>
                <a:cs typeface="Arial" panose="020B0604020202020204" pitchFamily="34" charset="0"/>
              </a:rPr>
              <a:t>13.248,00 €</a:t>
            </a:r>
            <a:endParaRPr lang="de-DE" sz="2000" dirty="0">
              <a:cs typeface="Arial" panose="020B0604020202020204" pitchFamily="34" charset="0"/>
            </a:endParaRPr>
          </a:p>
          <a:p>
            <a:r>
              <a:rPr lang="de-DE" sz="2000" dirty="0">
                <a:cs typeface="Arial" panose="020B0604020202020204" pitchFamily="34" charset="0"/>
              </a:rPr>
              <a:t>Abzüglich Rentenverlust	              	 				</a:t>
            </a:r>
            <a:r>
              <a:rPr lang="de-DE" sz="2000" b="1" dirty="0">
                <a:solidFill>
                  <a:srgbClr val="FF0000"/>
                </a:solidFill>
                <a:cs typeface="Arial" panose="020B0604020202020204" pitchFamily="34" charset="0"/>
              </a:rPr>
              <a:t>15.297,07 € </a:t>
            </a:r>
          </a:p>
          <a:p>
            <a:r>
              <a:rPr lang="de-DE" sz="3200" b="1" dirty="0">
                <a:cs typeface="Arial" panose="020B0604020202020204" pitchFamily="34" charset="0"/>
              </a:rPr>
              <a:t>Verlust Direktversicherung: </a:t>
            </a:r>
            <a:r>
              <a:rPr lang="de-DE" sz="2000" b="1" dirty="0">
                <a:cs typeface="Arial" panose="020B0604020202020204" pitchFamily="34" charset="0"/>
              </a:rPr>
              <a:t>            </a:t>
            </a:r>
            <a:r>
              <a:rPr lang="de-DE" sz="2000" dirty="0">
                <a:cs typeface="Arial" panose="020B0604020202020204" pitchFamily="34" charset="0"/>
              </a:rPr>
              <a:t>    	    </a:t>
            </a:r>
            <a:r>
              <a:rPr lang="de-DE" sz="3600" b="1" dirty="0">
                <a:solidFill>
                  <a:srgbClr val="FF0000"/>
                </a:solidFill>
                <a:cs typeface="Arial" panose="020B0604020202020204" pitchFamily="34" charset="0"/>
              </a:rPr>
              <a:t>9.345,07 €</a:t>
            </a:r>
          </a:p>
          <a:p>
            <a:pPr marL="0" indent="0">
              <a:buNone/>
            </a:pPr>
            <a:r>
              <a:rPr lang="de-DE" sz="2000" dirty="0">
                <a:cs typeface="Arial" panose="020B0604020202020204" pitchFamily="34" charset="0"/>
              </a:rPr>
              <a:t>    </a:t>
            </a:r>
            <a:r>
              <a:rPr lang="de-DE" sz="2000" b="1" dirty="0">
                <a:solidFill>
                  <a:srgbClr val="FF0000"/>
                </a:solidFill>
                <a:cs typeface="Arial" panose="020B0604020202020204" pitchFamily="34" charset="0"/>
              </a:rPr>
              <a:t>(Rechnung ohne Inflation, die den Verlust steigert</a:t>
            </a:r>
            <a:r>
              <a:rPr lang="de-DE" sz="2000" dirty="0">
                <a:cs typeface="Arial" panose="020B0604020202020204" pitchFamily="34" charset="0"/>
              </a:rPr>
              <a:t>)</a:t>
            </a:r>
          </a:p>
          <a:p>
            <a:pPr marL="0" indent="0">
              <a:buNone/>
            </a:pPr>
            <a:r>
              <a:rPr lang="de-DE" sz="1400" dirty="0">
                <a:latin typeface="Arial" panose="020B0604020202020204" pitchFamily="34" charset="0"/>
                <a:cs typeface="Arial" panose="020B0604020202020204" pitchFamily="34" charset="0"/>
              </a:rPr>
              <a:t>   Verlust kann ggf. je nach Einkommen u. Steuerklasse wegen urspr. Pauschalsteuer zwischen 200 € bis max. 1.800 € geringer sein. </a:t>
            </a:r>
          </a:p>
        </p:txBody>
      </p:sp>
      <p:cxnSp>
        <p:nvCxnSpPr>
          <p:cNvPr id="7" name="Gerader Verbinder 6">
            <a:extLst>
              <a:ext uri="{FF2B5EF4-FFF2-40B4-BE49-F238E27FC236}">
                <a16:creationId xmlns:a16="http://schemas.microsoft.com/office/drawing/2014/main" id="{73EF238F-C951-42CE-AB4C-34F14D13AB44}"/>
              </a:ext>
            </a:extLst>
          </p:cNvPr>
          <p:cNvCxnSpPr/>
          <p:nvPr/>
        </p:nvCxnSpPr>
        <p:spPr>
          <a:xfrm flipV="1">
            <a:off x="8070574" y="2955236"/>
            <a:ext cx="1630017" cy="1325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9880B12E-FFC0-466D-9FAF-27F06F4C5FF5}"/>
              </a:ext>
            </a:extLst>
          </p:cNvPr>
          <p:cNvCxnSpPr/>
          <p:nvPr/>
        </p:nvCxnSpPr>
        <p:spPr>
          <a:xfrm>
            <a:off x="8070574" y="4174435"/>
            <a:ext cx="1630017" cy="1325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1718F8B7-C574-4C48-AD2E-E17A11129B5B}"/>
              </a:ext>
            </a:extLst>
          </p:cNvPr>
          <p:cNvCxnSpPr/>
          <p:nvPr/>
        </p:nvCxnSpPr>
        <p:spPr>
          <a:xfrm flipV="1">
            <a:off x="7447722" y="4704522"/>
            <a:ext cx="2120348" cy="132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462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420F09-CE3C-42DD-8111-DB3996C4EE2A}"/>
              </a:ext>
            </a:extLst>
          </p:cNvPr>
          <p:cNvSpPr>
            <a:spLocks noGrp="1"/>
          </p:cNvSpPr>
          <p:nvPr>
            <p:ph type="title"/>
          </p:nvPr>
        </p:nvSpPr>
        <p:spPr>
          <a:xfrm>
            <a:off x="756138" y="128953"/>
            <a:ext cx="10515600" cy="1325563"/>
          </a:xfrm>
          <a:solidFill>
            <a:schemeClr val="accent1">
              <a:lumMod val="20000"/>
              <a:lumOff val="80000"/>
            </a:schemeClr>
          </a:solidFill>
        </p:spPr>
        <p:txBody>
          <a:bodyPr>
            <a:normAutofit/>
          </a:bodyPr>
          <a:lstStyle/>
          <a:p>
            <a:r>
              <a:rPr lang="de-DE" sz="3600" b="1" dirty="0">
                <a:latin typeface="+mn-lt"/>
                <a:cs typeface="Arial" panose="020B0604020202020204" pitchFamily="34" charset="0"/>
              </a:rPr>
              <a:t>Irreführende Politiker-Infos zum Versicherten-Nutzen</a:t>
            </a:r>
            <a:br>
              <a:rPr lang="de-DE" sz="3600" b="1" dirty="0">
                <a:latin typeface="+mn-lt"/>
                <a:cs typeface="Arial" panose="020B0604020202020204" pitchFamily="34" charset="0"/>
              </a:rPr>
            </a:br>
            <a:r>
              <a:rPr lang="de-DE" sz="3600" b="1" dirty="0">
                <a:latin typeface="+mn-lt"/>
                <a:cs typeface="Arial" panose="020B0604020202020204" pitchFamily="34" charset="0"/>
              </a:rPr>
              <a:t>durch die neue Betriebsrenten „Entlastung“</a:t>
            </a:r>
          </a:p>
        </p:txBody>
      </p:sp>
      <p:pic>
        <p:nvPicPr>
          <p:cNvPr id="7" name="Inhaltsplatzhalter 6"/>
          <p:cNvPicPr>
            <a:picLocks noGrp="1" noChangeAspect="1"/>
          </p:cNvPicPr>
          <p:nvPr>
            <p:ph idx="1"/>
          </p:nvPr>
        </p:nvPicPr>
        <p:blipFill>
          <a:blip r:embed="rId2"/>
          <a:stretch>
            <a:fillRect/>
          </a:stretch>
        </p:blipFill>
        <p:spPr>
          <a:xfrm>
            <a:off x="1547447" y="1690688"/>
            <a:ext cx="8628184" cy="5167311"/>
          </a:xfrm>
          <a:prstGeom prst="rect">
            <a:avLst/>
          </a:prstGeom>
        </p:spPr>
      </p:pic>
    </p:spTree>
    <p:extLst>
      <p:ext uri="{BB962C8B-B14F-4D97-AF65-F5344CB8AC3E}">
        <p14:creationId xmlns:p14="http://schemas.microsoft.com/office/powerpoint/2010/main" val="3530438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9ED746-2C41-4A65-9E2C-78587511F936}"/>
              </a:ext>
            </a:extLst>
          </p:cNvPr>
          <p:cNvSpPr>
            <a:spLocks noGrp="1"/>
          </p:cNvSpPr>
          <p:nvPr>
            <p:ph type="title"/>
          </p:nvPr>
        </p:nvSpPr>
        <p:spPr>
          <a:xfrm>
            <a:off x="623482" y="154110"/>
            <a:ext cx="10515600" cy="1325563"/>
          </a:xfrm>
          <a:solidFill>
            <a:schemeClr val="accent1">
              <a:lumMod val="20000"/>
              <a:lumOff val="80000"/>
            </a:schemeClr>
          </a:solidFill>
        </p:spPr>
        <p:txBody>
          <a:bodyPr>
            <a:normAutofit/>
          </a:bodyPr>
          <a:lstStyle/>
          <a:p>
            <a:r>
              <a:rPr lang="de-DE" sz="3600" b="1" dirty="0">
                <a:solidFill>
                  <a:prstClr val="black"/>
                </a:solidFill>
                <a:latin typeface="Calibri" panose="020F0502020204030204"/>
                <a:cs typeface="Arial" panose="020B0604020202020204" pitchFamily="34" charset="0"/>
              </a:rPr>
              <a:t>Irreführende Politiker-Infos zum Versicherten-Nutzen</a:t>
            </a:r>
            <a:br>
              <a:rPr lang="de-DE" sz="3600" b="1" dirty="0">
                <a:solidFill>
                  <a:prstClr val="black"/>
                </a:solidFill>
                <a:latin typeface="Calibri" panose="020F0502020204030204"/>
                <a:cs typeface="Arial" panose="020B0604020202020204" pitchFamily="34" charset="0"/>
              </a:rPr>
            </a:br>
            <a:r>
              <a:rPr lang="de-DE" sz="3600" b="1" dirty="0">
                <a:solidFill>
                  <a:prstClr val="black"/>
                </a:solidFill>
                <a:latin typeface="Calibri" panose="020F0502020204030204"/>
                <a:cs typeface="Arial" panose="020B0604020202020204" pitchFamily="34" charset="0"/>
              </a:rPr>
              <a:t>durch die neue Betriebsrenten „Entlastung“</a:t>
            </a:r>
            <a:endParaRPr lang="de-DE" sz="2400" dirty="0">
              <a:latin typeface="+mn-lt"/>
              <a:cs typeface="Arial" panose="020B0604020202020204" pitchFamily="34" charset="0"/>
            </a:endParaRPr>
          </a:p>
        </p:txBody>
      </p:sp>
      <p:pic>
        <p:nvPicPr>
          <p:cNvPr id="4" name="Inhaltsplatzhalter 3"/>
          <p:cNvPicPr>
            <a:picLocks noGrp="1" noChangeAspect="1"/>
          </p:cNvPicPr>
          <p:nvPr>
            <p:ph idx="1"/>
          </p:nvPr>
        </p:nvPicPr>
        <p:blipFill>
          <a:blip r:embed="rId2"/>
          <a:stretch>
            <a:fillRect/>
          </a:stretch>
        </p:blipFill>
        <p:spPr>
          <a:xfrm>
            <a:off x="1221910" y="1608626"/>
            <a:ext cx="9318744" cy="5167312"/>
          </a:xfrm>
          <a:prstGeom prst="rect">
            <a:avLst/>
          </a:prstGeom>
        </p:spPr>
      </p:pic>
    </p:spTree>
    <p:extLst>
      <p:ext uri="{BB962C8B-B14F-4D97-AF65-F5344CB8AC3E}">
        <p14:creationId xmlns:p14="http://schemas.microsoft.com/office/powerpoint/2010/main" val="2323222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Auswirkung des GMG auf Direktversicherte und Betriebsrentner (Entlastung ab 2020)</a:t>
            </a:r>
          </a:p>
        </p:txBody>
      </p:sp>
      <p:sp>
        <p:nvSpPr>
          <p:cNvPr id="3" name="Inhaltsplatzhalter 2"/>
          <p:cNvSpPr>
            <a:spLocks noGrp="1"/>
          </p:cNvSpPr>
          <p:nvPr>
            <p:ph idx="1"/>
          </p:nvPr>
        </p:nvSpPr>
        <p:spPr>
          <a:xfrm>
            <a:off x="838200" y="2149010"/>
            <a:ext cx="10515600" cy="4351338"/>
          </a:xfrm>
        </p:spPr>
        <p:txBody>
          <a:bodyPr>
            <a:normAutofit fontScale="92500" lnSpcReduction="20000"/>
          </a:bodyPr>
          <a:lstStyle/>
          <a:p>
            <a:pPr marL="0" indent="0">
              <a:buNone/>
            </a:pPr>
            <a:r>
              <a:rPr lang="de-DE" b="1" dirty="0"/>
              <a:t>Die Mechanik des Freibetrags:</a:t>
            </a:r>
          </a:p>
          <a:p>
            <a:pPr marL="0" indent="0">
              <a:buNone/>
            </a:pPr>
            <a:r>
              <a:rPr lang="de-DE" dirty="0"/>
              <a:t>Zuerst greift (wie bisher) die Freigrenze. Die Freigrenze umfasst neben Versorgungsbezügen beispielsweise  auch Arbeitseinkommen, also Gewinne aus nebenberuflich selbstständiger Tätigkeit, beispielsweise aus Photovoltaik oder Nebenerwerbslandwirtschaft.</a:t>
            </a:r>
          </a:p>
          <a:p>
            <a:pPr marL="0" indent="0">
              <a:buNone/>
            </a:pPr>
            <a:endParaRPr lang="de-DE" dirty="0"/>
          </a:p>
          <a:p>
            <a:pPr marL="0" indent="0">
              <a:buNone/>
            </a:pPr>
            <a:r>
              <a:rPr lang="de-DE" dirty="0"/>
              <a:t>Wird die Freigrenze überschritten und entfällt daher, greift nur für Leistungen der betrieblichen Altersvorsorge </a:t>
            </a:r>
            <a:r>
              <a:rPr lang="de-DE" dirty="0" err="1">
                <a:hlinkClick r:id="rId2"/>
              </a:rPr>
              <a:t>i.S.d</a:t>
            </a:r>
            <a:r>
              <a:rPr lang="de-DE" dirty="0">
                <a:hlinkClick r:id="rId2"/>
              </a:rPr>
              <a:t>. § 229 Abs. 1 Satz 1 Nr. 5 SGB V</a:t>
            </a:r>
            <a:r>
              <a:rPr lang="de-DE" dirty="0"/>
              <a:t> ein Freibetrag, der genauso hoch ist, wie die bisherige Freigrenze (1/20 der </a:t>
            </a:r>
            <a:r>
              <a:rPr lang="de-DE" dirty="0">
                <a:hlinkClick r:id="rId3"/>
              </a:rPr>
              <a:t>monatliche Bezugsgröße</a:t>
            </a:r>
            <a:r>
              <a:rPr lang="de-DE" dirty="0"/>
              <a:t> nach § 18 SGB IV = 159,25 EUR für 2020). Der Freibetrag ist der Höhe nach begrenzt auf monatliche beitragspflichtigen Betriebsrentenleistungen (bei Kapitalleistungen: 1/120 der Leistung als monatlicher Zahlbetrag für maximal zehn Jahre)</a:t>
            </a:r>
          </a:p>
          <a:p>
            <a:endParaRPr lang="de-DE" dirty="0"/>
          </a:p>
        </p:txBody>
      </p:sp>
      <p:sp>
        <p:nvSpPr>
          <p:cNvPr id="4" name="Textfeld 3"/>
          <p:cNvSpPr txBox="1"/>
          <p:nvPr/>
        </p:nvSpPr>
        <p:spPr>
          <a:xfrm>
            <a:off x="11453446" y="140677"/>
            <a:ext cx="445477" cy="461665"/>
          </a:xfrm>
          <a:prstGeom prst="rect">
            <a:avLst/>
          </a:prstGeom>
          <a:noFill/>
        </p:spPr>
        <p:txBody>
          <a:bodyPr wrap="square" rtlCol="0">
            <a:spAutoFit/>
          </a:bodyPr>
          <a:lstStyle/>
          <a:p>
            <a:r>
              <a:rPr lang="de-DE" sz="2400" dirty="0"/>
              <a:t>9</a:t>
            </a:r>
          </a:p>
        </p:txBody>
      </p:sp>
    </p:spTree>
    <p:extLst>
      <p:ext uri="{BB962C8B-B14F-4D97-AF65-F5344CB8AC3E}">
        <p14:creationId xmlns:p14="http://schemas.microsoft.com/office/powerpoint/2010/main" val="586822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9593" y="524107"/>
            <a:ext cx="5765182" cy="5765182"/>
          </a:xfrm>
          <a:prstGeom prst="rect">
            <a:avLst/>
          </a:prstGeom>
        </p:spPr>
      </p:pic>
    </p:spTree>
    <p:extLst>
      <p:ext uri="{BB962C8B-B14F-4D97-AF65-F5344CB8AC3E}">
        <p14:creationId xmlns:p14="http://schemas.microsoft.com/office/powerpoint/2010/main" val="3992294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Auswirkung des GMG auf Direktversicherte und Betriebsrentner (Entlastung ab 2020)</a:t>
            </a:r>
          </a:p>
        </p:txBody>
      </p:sp>
      <p:pic>
        <p:nvPicPr>
          <p:cNvPr id="5" name="Grafik 4"/>
          <p:cNvPicPr>
            <a:picLocks noChangeAspect="1"/>
          </p:cNvPicPr>
          <p:nvPr/>
        </p:nvPicPr>
        <p:blipFill>
          <a:blip r:embed="rId2"/>
          <a:stretch>
            <a:fillRect/>
          </a:stretch>
        </p:blipFill>
        <p:spPr>
          <a:xfrm>
            <a:off x="1899138" y="1745226"/>
            <a:ext cx="7924800" cy="5112774"/>
          </a:xfrm>
          <a:prstGeom prst="rect">
            <a:avLst/>
          </a:prstGeom>
        </p:spPr>
      </p:pic>
    </p:spTree>
    <p:extLst>
      <p:ext uri="{BB962C8B-B14F-4D97-AF65-F5344CB8AC3E}">
        <p14:creationId xmlns:p14="http://schemas.microsoft.com/office/powerpoint/2010/main" val="2784068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Auswirkung des GMG auf Direktversicherte und Betriebsrentner (Entlastung ab 2020)</a:t>
            </a:r>
          </a:p>
        </p:txBody>
      </p:sp>
      <p:pic>
        <p:nvPicPr>
          <p:cNvPr id="4" name="Grafik 3"/>
          <p:cNvPicPr>
            <a:picLocks noChangeAspect="1"/>
          </p:cNvPicPr>
          <p:nvPr/>
        </p:nvPicPr>
        <p:blipFill>
          <a:blip r:embed="rId2"/>
          <a:stretch>
            <a:fillRect/>
          </a:stretch>
        </p:blipFill>
        <p:spPr>
          <a:xfrm>
            <a:off x="1404937" y="1819275"/>
            <a:ext cx="9382125" cy="5038725"/>
          </a:xfrm>
          <a:prstGeom prst="rect">
            <a:avLst/>
          </a:prstGeom>
        </p:spPr>
      </p:pic>
    </p:spTree>
    <p:extLst>
      <p:ext uri="{BB962C8B-B14F-4D97-AF65-F5344CB8AC3E}">
        <p14:creationId xmlns:p14="http://schemas.microsoft.com/office/powerpoint/2010/main" val="4039688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hteck 1"/>
          <p:cNvSpPr/>
          <p:nvPr/>
        </p:nvSpPr>
        <p:spPr>
          <a:xfrm>
            <a:off x="747132" y="474345"/>
            <a:ext cx="11028556" cy="6186309"/>
          </a:xfrm>
          <a:prstGeom prst="rect">
            <a:avLst/>
          </a:prstGeom>
        </p:spPr>
        <p:txBody>
          <a:bodyPr wrap="square">
            <a:spAutoFit/>
          </a:bodyPr>
          <a:lstStyle/>
          <a:p>
            <a:r>
              <a:rPr lang="de-DE" b="1" dirty="0"/>
              <a:t>Sozialabgaben-Rechner</a:t>
            </a:r>
          </a:p>
          <a:p>
            <a:r>
              <a:rPr lang="de-DE" dirty="0"/>
              <a:t>„Stiftung Warentest“ hat einen </a:t>
            </a:r>
            <a:r>
              <a:rPr lang="de-DE" b="1" dirty="0">
                <a:hlinkClick r:id="rId2"/>
              </a:rPr>
              <a:t>Sozial­abgaben-Rechner</a:t>
            </a:r>
            <a:r>
              <a:rPr lang="de-DE" dirty="0"/>
              <a:t> programmiert, mit dessen Hilfe jeder selbst ausrechnen kann, was das in seinem speziellen Fall ausmacht.</a:t>
            </a:r>
          </a:p>
          <a:p>
            <a:endParaRPr lang="de-DE" dirty="0"/>
          </a:p>
          <a:p>
            <a:endParaRPr lang="de-DE" dirty="0"/>
          </a:p>
          <a:p>
            <a:r>
              <a:rPr lang="de-DE" dirty="0"/>
              <a:t>Der Sozialabgaben-Rechner unterscheidet dabei zwischen einmaliger Kapital­auszahlung und monatlicher Rente. Kapitalauszahlungen werden auf zehn Jahr (120 Monate) verteilt. </a:t>
            </a:r>
          </a:p>
          <a:p>
            <a:endParaRPr lang="de-DE" dirty="0"/>
          </a:p>
          <a:p>
            <a:r>
              <a:rPr lang="de-DE" dirty="0"/>
              <a:t>Dann kommt es noch darauf an, wie hoch der Zusatzbeitrag ist und ob jemand Kinder hat oder nicht. Wer keine Kinder hat, zahlt 3,30 Prozent statt 3,05 Prozent.</a:t>
            </a:r>
          </a:p>
          <a:p>
            <a:endParaRPr lang="de-DE" dirty="0"/>
          </a:p>
          <a:p>
            <a:endParaRPr lang="de-DE" dirty="0"/>
          </a:p>
          <a:p>
            <a:r>
              <a:rPr lang="de-DE" dirty="0"/>
              <a:t>Bis das neue Gesetz in der Praxis umge­setzt ist, kann es einige Monate dauern. </a:t>
            </a:r>
          </a:p>
          <a:p>
            <a:endParaRPr lang="de-DE" dirty="0"/>
          </a:p>
          <a:p>
            <a:r>
              <a:rPr lang="de-DE" dirty="0"/>
              <a:t>Krankenkassen und Anbieter von Betriebs­renten sind mit der technischen Umsetzung des Gesetzes leicht überfordert. Laut Spitzen­verband der Gesetzlichen Krankenkassen kann das bis Juli 2020 oder sogar Januar 2021 dauern. Betriebsrentner mit monatlicher Auszahlung, die wegen dieser Umsetzungsproblem zu viel gezahlt haben, bekommen natürlich eine Rückerstattung. Das gilt auch für Direktversicherte mit Einmal-Auszahlung.</a:t>
            </a:r>
          </a:p>
          <a:p>
            <a:endParaRPr lang="de-DE" dirty="0"/>
          </a:p>
          <a:p>
            <a:r>
              <a:rPr lang="de-DE" dirty="0"/>
              <a:t>Ob es Sinn macht, individuell, vorab, den Beitrag zur Krankenkasse zu kürzen, muss jeder selbst entscheiden.  Im Anbetracht der geringen Entlastungsbeträge und des Null-Zins stehen Aufwand und Nutzen, bzw. Ärger und Schreibarbeit, nicht im Verhältnis.</a:t>
            </a:r>
          </a:p>
        </p:txBody>
      </p:sp>
    </p:spTree>
    <p:extLst>
      <p:ext uri="{BB962C8B-B14F-4D97-AF65-F5344CB8AC3E}">
        <p14:creationId xmlns:p14="http://schemas.microsoft.com/office/powerpoint/2010/main" val="3698870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6259" y="3253291"/>
            <a:ext cx="10515600" cy="1325563"/>
          </a:xfrm>
          <a:solidFill>
            <a:schemeClr val="accent1">
              <a:lumMod val="20000"/>
              <a:lumOff val="80000"/>
            </a:schemeClr>
          </a:solidFill>
        </p:spPr>
        <p:txBody>
          <a:bodyPr>
            <a:normAutofit/>
          </a:bodyPr>
          <a:lstStyle/>
          <a:p>
            <a:r>
              <a:rPr lang="de-DE" dirty="0"/>
              <a:t>Ziele, Aktionen u. Erfolge des Vereins „Direktversicherungsgeschädigte e.V.“</a:t>
            </a:r>
          </a:p>
        </p:txBody>
      </p:sp>
      <p:pic>
        <p:nvPicPr>
          <p:cNvPr id="5" name="Inhaltsplatzhalt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7259" y="671087"/>
            <a:ext cx="2514600" cy="1571625"/>
          </a:xfrm>
          <a:prstGeom prst="rect">
            <a:avLst/>
          </a:prstGeom>
        </p:spPr>
      </p:pic>
    </p:spTree>
    <p:extLst>
      <p:ext uri="{BB962C8B-B14F-4D97-AF65-F5344CB8AC3E}">
        <p14:creationId xmlns:p14="http://schemas.microsoft.com/office/powerpoint/2010/main" val="1249095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Ziele, Aktionen u. Erfolge des Vereins „Direktversicherungsgeschädigte e.V.“</a:t>
            </a:r>
          </a:p>
        </p:txBody>
      </p:sp>
      <p:sp>
        <p:nvSpPr>
          <p:cNvPr id="3" name="Inhaltsplatzhalter 2"/>
          <p:cNvSpPr>
            <a:spLocks noGrp="1"/>
          </p:cNvSpPr>
          <p:nvPr>
            <p:ph idx="1"/>
          </p:nvPr>
        </p:nvSpPr>
        <p:spPr>
          <a:xfrm>
            <a:off x="347547" y="2338581"/>
            <a:ext cx="11496906" cy="4351338"/>
          </a:xfrm>
        </p:spPr>
        <p:txBody>
          <a:bodyPr>
            <a:noAutofit/>
          </a:bodyPr>
          <a:lstStyle/>
          <a:p>
            <a:pPr marL="0" indent="0">
              <a:buNone/>
            </a:pPr>
            <a:r>
              <a:rPr lang="de-DE" sz="2400" dirty="0">
                <a:solidFill>
                  <a:srgbClr val="000000"/>
                </a:solidFill>
                <a:latin typeface="Montserrat-Regular"/>
              </a:rPr>
              <a:t>Die Forderungen des „Direktversicherungsgeschädigten e.V.“ lauten:</a:t>
            </a:r>
          </a:p>
          <a:p>
            <a:pPr marL="0" indent="0">
              <a:buNone/>
            </a:pPr>
            <a:endParaRPr lang="de-DE" sz="2400" dirty="0">
              <a:solidFill>
                <a:srgbClr val="000000"/>
              </a:solidFill>
              <a:latin typeface="Montserrat-Regular"/>
            </a:endParaRPr>
          </a:p>
          <a:p>
            <a:pPr marL="0" indent="0">
              <a:buNone/>
            </a:pPr>
            <a:r>
              <a:rPr lang="de-DE" sz="2400" b="1" dirty="0">
                <a:solidFill>
                  <a:srgbClr val="000000"/>
                </a:solidFill>
                <a:latin typeface="Montserrat-Regular"/>
              </a:rPr>
              <a:t>Sofortiger Stopp der Mehrfachverbeitragung</a:t>
            </a:r>
          </a:p>
          <a:p>
            <a:pPr marL="0" indent="0">
              <a:buNone/>
            </a:pPr>
            <a:endParaRPr lang="de-DE" sz="2400" b="1" dirty="0">
              <a:solidFill>
                <a:srgbClr val="000000"/>
              </a:solidFill>
              <a:latin typeface="Montserrat-Regular"/>
            </a:endParaRPr>
          </a:p>
          <a:p>
            <a:pPr marL="0" indent="0">
              <a:buNone/>
            </a:pPr>
            <a:r>
              <a:rPr lang="de-DE" sz="2400" dirty="0">
                <a:solidFill>
                  <a:srgbClr val="000000"/>
                </a:solidFill>
                <a:latin typeface="Montserrat-Regular"/>
              </a:rPr>
              <a:t>und</a:t>
            </a:r>
          </a:p>
          <a:p>
            <a:pPr marL="0" indent="0">
              <a:buNone/>
            </a:pPr>
            <a:endParaRPr lang="de-DE" sz="2400" dirty="0">
              <a:solidFill>
                <a:srgbClr val="000000"/>
              </a:solidFill>
              <a:latin typeface="Montserrat-Regular"/>
            </a:endParaRPr>
          </a:p>
          <a:p>
            <a:pPr marL="0" indent="0">
              <a:buNone/>
            </a:pPr>
            <a:r>
              <a:rPr lang="de-DE" sz="2400" b="1" dirty="0">
                <a:solidFill>
                  <a:srgbClr val="000000"/>
                </a:solidFill>
                <a:latin typeface="Montserrat-Regular"/>
              </a:rPr>
              <a:t>Finanzielle Entschädigung für die Betroffenen, in deren Verträge mit dem GMG (Gesundheitsmodernisierungsgesetz) rückwirkend eingegriffen wurde</a:t>
            </a:r>
          </a:p>
          <a:p>
            <a:pPr marL="0" lvl="0" indent="0">
              <a:lnSpc>
                <a:spcPct val="100000"/>
              </a:lnSpc>
              <a:spcBef>
                <a:spcPts val="0"/>
              </a:spcBef>
              <a:buNone/>
            </a:pPr>
            <a:endParaRPr lang="de-DE" sz="2400" b="1" dirty="0"/>
          </a:p>
        </p:txBody>
      </p:sp>
      <p:pic>
        <p:nvPicPr>
          <p:cNvPr id="4" name="Inhaltsplatzhalt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8242" y="3042986"/>
            <a:ext cx="2514600" cy="1571625"/>
          </a:xfrm>
          <a:prstGeom prst="rect">
            <a:avLst/>
          </a:prstGeom>
        </p:spPr>
      </p:pic>
    </p:spTree>
    <p:extLst>
      <p:ext uri="{BB962C8B-B14F-4D97-AF65-F5344CB8AC3E}">
        <p14:creationId xmlns:p14="http://schemas.microsoft.com/office/powerpoint/2010/main" val="113310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Ziele, Aktionen u. Erfolge des Vereins „Direktversicherungsgeschädigte e.V.“</a:t>
            </a:r>
          </a:p>
        </p:txBody>
      </p:sp>
      <p:sp>
        <p:nvSpPr>
          <p:cNvPr id="3" name="Inhaltsplatzhalter 2"/>
          <p:cNvSpPr>
            <a:spLocks noGrp="1"/>
          </p:cNvSpPr>
          <p:nvPr>
            <p:ph idx="1"/>
          </p:nvPr>
        </p:nvSpPr>
        <p:spPr>
          <a:xfrm>
            <a:off x="347547" y="2338581"/>
            <a:ext cx="11496906" cy="4351338"/>
          </a:xfrm>
        </p:spPr>
        <p:txBody>
          <a:bodyPr>
            <a:noAutofit/>
          </a:bodyPr>
          <a:lstStyle/>
          <a:p>
            <a:pPr marL="0" indent="0">
              <a:buNone/>
            </a:pPr>
            <a:r>
              <a:rPr lang="de-DE" sz="2400" dirty="0">
                <a:solidFill>
                  <a:srgbClr val="000000"/>
                </a:solidFill>
                <a:latin typeface="Montserrat-Regular"/>
              </a:rPr>
              <a:t>Handlungsfelder des Vereins:</a:t>
            </a:r>
          </a:p>
          <a:p>
            <a:pPr marL="0" indent="0">
              <a:buNone/>
            </a:pPr>
            <a:endParaRPr lang="de-DE" sz="2400" dirty="0">
              <a:solidFill>
                <a:srgbClr val="000000"/>
              </a:solidFill>
              <a:latin typeface="Montserrat-Regular"/>
            </a:endParaRPr>
          </a:p>
          <a:p>
            <a:r>
              <a:rPr lang="de-DE" sz="2400" b="1" dirty="0"/>
              <a:t>Strategische Aufgaben:</a:t>
            </a:r>
          </a:p>
          <a:p>
            <a:r>
              <a:rPr lang="de-DE" sz="2400" dirty="0"/>
              <a:t>Verbraucherberatung und Verbraucherschutz besonders in privaten und betrieblichen Formen der Altersvorsorge.</a:t>
            </a:r>
          </a:p>
          <a:p>
            <a:r>
              <a:rPr lang="de-DE" sz="2400" dirty="0"/>
              <a:t>Vertretung seiner Mitglieder gegenüber staatlichen Stellen</a:t>
            </a:r>
          </a:p>
          <a:p>
            <a:r>
              <a:rPr lang="de-DE" sz="2400" dirty="0"/>
              <a:t>Unterstützung in Fragen der sozialen Absicherung im Alter</a:t>
            </a:r>
          </a:p>
          <a:p>
            <a:pPr marL="0" indent="0">
              <a:buNone/>
            </a:pPr>
            <a:endParaRPr lang="de-DE" sz="2400" dirty="0">
              <a:solidFill>
                <a:srgbClr val="000000"/>
              </a:solidFill>
              <a:latin typeface="Montserrat-Regular"/>
            </a:endParaRPr>
          </a:p>
          <a:p>
            <a:pPr marL="0" indent="0">
              <a:buNone/>
            </a:pPr>
            <a:endParaRPr lang="de-DE" sz="2400" dirty="0">
              <a:solidFill>
                <a:srgbClr val="000000"/>
              </a:solidFill>
              <a:latin typeface="Montserrat-Regular"/>
            </a:endParaRPr>
          </a:p>
          <a:p>
            <a:pPr marL="0" lvl="0" indent="0">
              <a:lnSpc>
                <a:spcPct val="100000"/>
              </a:lnSpc>
              <a:spcBef>
                <a:spcPts val="0"/>
              </a:spcBef>
              <a:buNone/>
            </a:pPr>
            <a:endParaRPr lang="de-DE" sz="2400" b="1" dirty="0"/>
          </a:p>
        </p:txBody>
      </p:sp>
    </p:spTree>
    <p:extLst>
      <p:ext uri="{BB962C8B-B14F-4D97-AF65-F5344CB8AC3E}">
        <p14:creationId xmlns:p14="http://schemas.microsoft.com/office/powerpoint/2010/main" val="3510208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Ziele, Aktionen u. Erfolge des Vereins „Direktversicherungsgeschädigte e.V.“</a:t>
            </a:r>
          </a:p>
        </p:txBody>
      </p:sp>
      <p:sp>
        <p:nvSpPr>
          <p:cNvPr id="3" name="Inhaltsplatzhalter 2"/>
          <p:cNvSpPr>
            <a:spLocks noGrp="1"/>
          </p:cNvSpPr>
          <p:nvPr>
            <p:ph idx="1"/>
          </p:nvPr>
        </p:nvSpPr>
        <p:spPr>
          <a:xfrm>
            <a:off x="347547" y="2338581"/>
            <a:ext cx="11496906" cy="4351338"/>
          </a:xfrm>
        </p:spPr>
        <p:txBody>
          <a:bodyPr>
            <a:noAutofit/>
          </a:bodyPr>
          <a:lstStyle/>
          <a:p>
            <a:pPr marL="0" indent="0">
              <a:buNone/>
            </a:pPr>
            <a:r>
              <a:rPr lang="de-DE" sz="2400" dirty="0">
                <a:solidFill>
                  <a:srgbClr val="000000"/>
                </a:solidFill>
                <a:latin typeface="Montserrat-Regular"/>
              </a:rPr>
              <a:t>Handlungsfelder des Vereins:</a:t>
            </a:r>
          </a:p>
          <a:p>
            <a:pPr marL="0" indent="0">
              <a:buNone/>
            </a:pPr>
            <a:endParaRPr lang="de-DE" sz="2400" dirty="0">
              <a:solidFill>
                <a:srgbClr val="000000"/>
              </a:solidFill>
              <a:latin typeface="Montserrat-Regular"/>
            </a:endParaRPr>
          </a:p>
          <a:p>
            <a:r>
              <a:rPr lang="de-DE" sz="2400" b="1" dirty="0"/>
              <a:t>Politik</a:t>
            </a:r>
            <a:endParaRPr lang="de-DE" sz="2400" dirty="0"/>
          </a:p>
          <a:p>
            <a:r>
              <a:rPr lang="de-DE" sz="2400" dirty="0"/>
              <a:t>Der Vorstand pflegt Kontakte zu Parteien und zu ausgewählten politischen Entscheidungsträgern..</a:t>
            </a:r>
          </a:p>
          <a:p>
            <a:r>
              <a:rPr lang="de-DE" sz="2400" dirty="0"/>
              <a:t>Die Regionalgruppen haben die Aufgabe, Kontakte mit den jeweiligen Bundes- und Landtagsabgeordneten zu pflegen und sie in Diskussionsrunden von unseren Forderungen zu überzeugen. </a:t>
            </a:r>
          </a:p>
          <a:p>
            <a:r>
              <a:rPr lang="de-DE" sz="2400" dirty="0"/>
              <a:t>Die einzelnen Mitglieder werden angehalten über Bürgersprechstunden die Forderungen des Vereins persönlich den Abgeordneten vortragen. </a:t>
            </a:r>
          </a:p>
        </p:txBody>
      </p:sp>
    </p:spTree>
    <p:extLst>
      <p:ext uri="{BB962C8B-B14F-4D97-AF65-F5344CB8AC3E}">
        <p14:creationId xmlns:p14="http://schemas.microsoft.com/office/powerpoint/2010/main" val="1090671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Ziele, Aktionen u. Erfolge des Vereins „Direktversicherungsgeschädigte e.V.“</a:t>
            </a:r>
          </a:p>
        </p:txBody>
      </p:sp>
      <p:sp>
        <p:nvSpPr>
          <p:cNvPr id="3" name="Inhaltsplatzhalter 2"/>
          <p:cNvSpPr>
            <a:spLocks noGrp="1"/>
          </p:cNvSpPr>
          <p:nvPr>
            <p:ph idx="1"/>
          </p:nvPr>
        </p:nvSpPr>
        <p:spPr>
          <a:xfrm>
            <a:off x="347547" y="2338581"/>
            <a:ext cx="11496906" cy="4351338"/>
          </a:xfrm>
        </p:spPr>
        <p:txBody>
          <a:bodyPr>
            <a:noAutofit/>
          </a:bodyPr>
          <a:lstStyle/>
          <a:p>
            <a:pPr marL="0" indent="0">
              <a:buNone/>
            </a:pPr>
            <a:r>
              <a:rPr lang="de-DE" sz="2400" dirty="0">
                <a:solidFill>
                  <a:srgbClr val="000000"/>
                </a:solidFill>
                <a:latin typeface="Montserrat-Regular"/>
              </a:rPr>
              <a:t>Handlungsfelder des Vereins:</a:t>
            </a:r>
          </a:p>
          <a:p>
            <a:pPr marL="0" indent="0">
              <a:buNone/>
            </a:pPr>
            <a:endParaRPr lang="de-DE" sz="2400" dirty="0">
              <a:solidFill>
                <a:srgbClr val="000000"/>
              </a:solidFill>
              <a:latin typeface="Montserrat-Regular"/>
            </a:endParaRPr>
          </a:p>
          <a:p>
            <a:r>
              <a:rPr lang="de-DE" sz="2400" b="1" dirty="0"/>
              <a:t>Recht</a:t>
            </a:r>
          </a:p>
          <a:p>
            <a:r>
              <a:rPr lang="de-DE" sz="2400" dirty="0"/>
              <a:t>Der Verein unterstützt die Mitglieder, die gegen ihren Bescheid Widerspruch einlegen und Klage erheben wollten.</a:t>
            </a:r>
          </a:p>
          <a:p>
            <a:pPr marL="0" indent="0">
              <a:buNone/>
            </a:pPr>
            <a:endParaRPr lang="de-DE" sz="2400" dirty="0">
              <a:solidFill>
                <a:srgbClr val="000000"/>
              </a:solidFill>
              <a:latin typeface="Montserrat-Regular"/>
            </a:endParaRPr>
          </a:p>
        </p:txBody>
      </p:sp>
    </p:spTree>
    <p:extLst>
      <p:ext uri="{BB962C8B-B14F-4D97-AF65-F5344CB8AC3E}">
        <p14:creationId xmlns:p14="http://schemas.microsoft.com/office/powerpoint/2010/main" val="3186469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Ziele, Aktionen u. Erfolge des Vereins „Direktversicherungsgeschädigte e.V.“</a:t>
            </a:r>
          </a:p>
        </p:txBody>
      </p:sp>
      <p:sp>
        <p:nvSpPr>
          <p:cNvPr id="3" name="Inhaltsplatzhalter 2"/>
          <p:cNvSpPr>
            <a:spLocks noGrp="1"/>
          </p:cNvSpPr>
          <p:nvPr>
            <p:ph idx="1"/>
          </p:nvPr>
        </p:nvSpPr>
        <p:spPr>
          <a:xfrm>
            <a:off x="347547" y="2338581"/>
            <a:ext cx="11496906" cy="4351338"/>
          </a:xfrm>
        </p:spPr>
        <p:txBody>
          <a:bodyPr>
            <a:noAutofit/>
          </a:bodyPr>
          <a:lstStyle/>
          <a:p>
            <a:pPr marL="0" indent="0">
              <a:buNone/>
            </a:pPr>
            <a:r>
              <a:rPr lang="de-DE" sz="2400" dirty="0">
                <a:solidFill>
                  <a:srgbClr val="000000"/>
                </a:solidFill>
                <a:latin typeface="Montserrat-Regular"/>
              </a:rPr>
              <a:t>Handlungsfelder des Vereins:</a:t>
            </a:r>
          </a:p>
          <a:p>
            <a:pPr marL="0" indent="0">
              <a:buNone/>
            </a:pPr>
            <a:endParaRPr lang="de-DE" sz="2400" dirty="0">
              <a:solidFill>
                <a:srgbClr val="000000"/>
              </a:solidFill>
              <a:latin typeface="Montserrat-Regular"/>
            </a:endParaRPr>
          </a:p>
          <a:p>
            <a:r>
              <a:rPr lang="de-DE" sz="2400" b="1" dirty="0"/>
              <a:t>Medien</a:t>
            </a:r>
          </a:p>
          <a:p>
            <a:r>
              <a:rPr lang="de-DE" sz="2400" dirty="0"/>
              <a:t>Der Verein sowohl auf Vorstandsebene als auch in den Regionalgruppen aktiv.</a:t>
            </a:r>
          </a:p>
          <a:p>
            <a:r>
              <a:rPr lang="de-DE" sz="2400" dirty="0"/>
              <a:t>Vorstand: Kontakt zu Printmedien, Rundfunk- und Fernsehanstalten</a:t>
            </a:r>
          </a:p>
          <a:p>
            <a:r>
              <a:rPr lang="de-DE" sz="2400" dirty="0"/>
              <a:t>Regionalgruppen: Kontakt zu regionalen Zeitschriften und deren Redakteure, personifizierte Beiträge über einzelne Mitglieder</a:t>
            </a:r>
          </a:p>
          <a:p>
            <a:pPr marL="0" indent="0">
              <a:buNone/>
            </a:pPr>
            <a:endParaRPr lang="de-DE" sz="2400" dirty="0">
              <a:solidFill>
                <a:srgbClr val="000000"/>
              </a:solidFill>
              <a:latin typeface="Montserrat-Regular"/>
            </a:endParaRPr>
          </a:p>
        </p:txBody>
      </p:sp>
    </p:spTree>
    <p:extLst>
      <p:ext uri="{BB962C8B-B14F-4D97-AF65-F5344CB8AC3E}">
        <p14:creationId xmlns:p14="http://schemas.microsoft.com/office/powerpoint/2010/main" val="3058710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Ziele, Aktionen u. Erfolge des Vereins „Direktversicherungsgeschädigte e.V.“</a:t>
            </a:r>
          </a:p>
        </p:txBody>
      </p:sp>
      <p:sp>
        <p:nvSpPr>
          <p:cNvPr id="3" name="Inhaltsplatzhalter 2"/>
          <p:cNvSpPr>
            <a:spLocks noGrp="1"/>
          </p:cNvSpPr>
          <p:nvPr>
            <p:ph idx="1"/>
          </p:nvPr>
        </p:nvSpPr>
        <p:spPr>
          <a:xfrm>
            <a:off x="347547" y="2338581"/>
            <a:ext cx="11496906" cy="4351338"/>
          </a:xfrm>
        </p:spPr>
        <p:txBody>
          <a:bodyPr>
            <a:noAutofit/>
          </a:bodyPr>
          <a:lstStyle/>
          <a:p>
            <a:pPr marL="0" indent="0">
              <a:buNone/>
            </a:pPr>
            <a:r>
              <a:rPr lang="de-DE" sz="2400" dirty="0">
                <a:solidFill>
                  <a:srgbClr val="000000"/>
                </a:solidFill>
                <a:latin typeface="Montserrat-Regular"/>
              </a:rPr>
              <a:t>Handlungsfelder des Vereins:</a:t>
            </a:r>
          </a:p>
          <a:p>
            <a:pPr marL="0" indent="0">
              <a:buNone/>
            </a:pPr>
            <a:endParaRPr lang="de-DE" sz="2400" dirty="0">
              <a:solidFill>
                <a:srgbClr val="000000"/>
              </a:solidFill>
              <a:latin typeface="Montserrat-Regular"/>
            </a:endParaRPr>
          </a:p>
          <a:p>
            <a:r>
              <a:rPr lang="de-DE" sz="2400" b="1" dirty="0"/>
              <a:t>Aktionen</a:t>
            </a:r>
          </a:p>
          <a:p>
            <a:r>
              <a:rPr lang="de-DE" sz="2400" dirty="0"/>
              <a:t>Überregionale Aktionen werden vom Vorstand organisiert.</a:t>
            </a:r>
          </a:p>
          <a:p>
            <a:r>
              <a:rPr lang="de-DE" sz="2400" dirty="0"/>
              <a:t>Regionale Aktionen werden von Regionalgruppen, einzeln oder im Verbund durchgeführt. Der Vorstand unterstützt die Aktionen und stellt erforderliches Equipment zur Verfügung.</a:t>
            </a:r>
          </a:p>
          <a:p>
            <a:r>
              <a:rPr lang="de-DE" sz="2400" dirty="0"/>
              <a:t>Beispiele hierfür sind Demonstrationen, Infoveranstaltungen oder pressewirksame Aktivitäten wie Radtouren</a:t>
            </a:r>
          </a:p>
          <a:p>
            <a:pPr marL="0" indent="0">
              <a:buNone/>
            </a:pPr>
            <a:endParaRPr lang="de-DE" sz="2400" dirty="0">
              <a:solidFill>
                <a:srgbClr val="000000"/>
              </a:solidFill>
              <a:latin typeface="Montserrat-Regular"/>
            </a:endParaRPr>
          </a:p>
        </p:txBody>
      </p:sp>
    </p:spTree>
    <p:extLst>
      <p:ext uri="{BB962C8B-B14F-4D97-AF65-F5344CB8AC3E}">
        <p14:creationId xmlns:p14="http://schemas.microsoft.com/office/powerpoint/2010/main" val="733056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feld 1"/>
          <p:cNvSpPr txBox="1"/>
          <p:nvPr/>
        </p:nvSpPr>
        <p:spPr>
          <a:xfrm>
            <a:off x="1115122" y="28317"/>
            <a:ext cx="9824224" cy="7017306"/>
          </a:xfrm>
          <a:prstGeom prst="rect">
            <a:avLst/>
          </a:prstGeom>
          <a:noFill/>
        </p:spPr>
        <p:txBody>
          <a:bodyPr wrap="square" rtlCol="0">
            <a:spAutoFit/>
          </a:bodyPr>
          <a:lstStyle/>
          <a:p>
            <a:r>
              <a:rPr lang="de-DE" dirty="0"/>
              <a:t>Ja, Humor ist, wenn man trotzdem lacht, auch wenn diese Folie für die Betroffenen nicht wirklich zum lachen ist.</a:t>
            </a:r>
          </a:p>
          <a:p>
            <a:endParaRPr lang="de-DE" dirty="0"/>
          </a:p>
          <a:p>
            <a:r>
              <a:rPr lang="de-DE" dirty="0"/>
              <a:t>Ich weiß nicht wie es Ihnen geht, aber ich habe während meines Berufslebens verstärkt in private und betriebliche Vorsorgeinstrumente eingezahlt, weil ich den Erzählungen der Politik geglaubt hatte, die uns gedrängt hatte, zusätzlich zur gesetzlichen Rente, weitere Standbeine der Altersvorsorge u.a. auch der betrieblichen Altersvorsorge aufzubauen .</a:t>
            </a:r>
          </a:p>
          <a:p>
            <a:endParaRPr lang="de-DE" dirty="0"/>
          </a:p>
          <a:p>
            <a:r>
              <a:rPr lang="de-DE" dirty="0"/>
              <a:t>Leider waren diese Empfehlungen der Politik nur Mogelpackungen. Denn nachdem Millionen von Menschen in die betriebliche Altersvorsorge investiert hatten, kam die Politik nachträglich und rückwirkend auf die Idee, diese Ersparnisse, auf eine ungerechte Art und Weise – und nur für die gesetzlich Versicherten - zu schröpfen. Die gesetzlich Kranken Versicherten und die gesetzlichen Rentner und Betriebsrentner dienen der Politik immer wieder als Melkkuh für sämtliche versicherungsfremden Leistungen, welche eigentlich durch Steuermittel finanziert werden müssten.</a:t>
            </a:r>
          </a:p>
          <a:p>
            <a:r>
              <a:rPr lang="de-DE" dirty="0"/>
              <a:t> </a:t>
            </a:r>
          </a:p>
          <a:p>
            <a:r>
              <a:rPr lang="de-DE" dirty="0"/>
              <a:t>Das Schröpfen der Rentner geschieht mit Instrumenten, wie dem Gesundheitsmodernisierungsgesetz, der teilweisen doppelten Besteuerung der gesetzlichen Renten und der politisch gewollten Null-Zins Politik der EZB, die die Rendite unserer Altersvorsorge ruiniert und darüber hinaus die Bonität der Lebensversicherungs- und Pensionsgesellschaften gefährdet.</a:t>
            </a:r>
          </a:p>
          <a:p>
            <a:endParaRPr lang="de-DE" dirty="0"/>
          </a:p>
          <a:p>
            <a:r>
              <a:rPr lang="de-DE" dirty="0"/>
              <a:t>Heute stehen wir deshalb bezüglich unserer Altersvorsorge vor einem finanziellen Scherbenhaufen. Vor einem Scherbenhaufen aber auch,  was unser Vertrauen in die gewählten Volksvertreter angeht. </a:t>
            </a:r>
          </a:p>
          <a:p>
            <a:r>
              <a:rPr lang="de-DE" dirty="0"/>
              <a:t>Ja, sogar das Vertrauen in die obersten Richter dieser Republik  ist nach den nicht nachvollziehbaren Urteilen gegen die Direktversicherungsgeschädigten, zu tiefst erschüttert.</a:t>
            </a:r>
          </a:p>
          <a:p>
            <a:endParaRPr lang="de-DE" dirty="0"/>
          </a:p>
        </p:txBody>
      </p:sp>
    </p:spTree>
    <p:extLst>
      <p:ext uri="{BB962C8B-B14F-4D97-AF65-F5344CB8AC3E}">
        <p14:creationId xmlns:p14="http://schemas.microsoft.com/office/powerpoint/2010/main" val="139822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Ziele, Aktionen u. Erfolge des Vereins „Direktversicherungsgeschädigte e.V.“</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5595" y="2379439"/>
            <a:ext cx="5988205" cy="4096423"/>
          </a:xfrm>
          <a:prstGeom prst="rect">
            <a:avLst/>
          </a:prstGeom>
        </p:spPr>
      </p:pic>
      <p:sp>
        <p:nvSpPr>
          <p:cNvPr id="5" name="Textfeld 4"/>
          <p:cNvSpPr txBox="1"/>
          <p:nvPr/>
        </p:nvSpPr>
        <p:spPr>
          <a:xfrm>
            <a:off x="838200" y="2341756"/>
            <a:ext cx="4046034" cy="1200329"/>
          </a:xfrm>
          <a:prstGeom prst="rect">
            <a:avLst/>
          </a:prstGeom>
          <a:noFill/>
        </p:spPr>
        <p:txBody>
          <a:bodyPr wrap="square" rtlCol="0">
            <a:spAutoFit/>
          </a:bodyPr>
          <a:lstStyle/>
          <a:p>
            <a:r>
              <a:rPr lang="de-DE" sz="2400" dirty="0"/>
              <a:t>Demo vor dem Bundesverfassungsgericht in Karlsruhe</a:t>
            </a:r>
          </a:p>
        </p:txBody>
      </p:sp>
    </p:spTree>
    <p:extLst>
      <p:ext uri="{BB962C8B-B14F-4D97-AF65-F5344CB8AC3E}">
        <p14:creationId xmlns:p14="http://schemas.microsoft.com/office/powerpoint/2010/main" val="572613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Ziele, Aktionen u. Erfolge des Vereins „Direktversicherungsgeschädigte e.V.“</a:t>
            </a:r>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77828" y="2104406"/>
            <a:ext cx="5562296" cy="4351338"/>
          </a:xfrm>
        </p:spPr>
      </p:pic>
      <p:sp>
        <p:nvSpPr>
          <p:cNvPr id="5" name="Textfeld 4"/>
          <p:cNvSpPr txBox="1"/>
          <p:nvPr/>
        </p:nvSpPr>
        <p:spPr>
          <a:xfrm>
            <a:off x="838200" y="2408663"/>
            <a:ext cx="3800707" cy="707886"/>
          </a:xfrm>
          <a:prstGeom prst="rect">
            <a:avLst/>
          </a:prstGeom>
          <a:noFill/>
        </p:spPr>
        <p:txBody>
          <a:bodyPr wrap="square" rtlCol="0">
            <a:spAutoFit/>
          </a:bodyPr>
          <a:lstStyle/>
          <a:p>
            <a:r>
              <a:rPr lang="de-DE" sz="2000" dirty="0"/>
              <a:t>Infostand am Wochenmarkt in Landau</a:t>
            </a:r>
          </a:p>
        </p:txBody>
      </p:sp>
    </p:spTree>
    <p:extLst>
      <p:ext uri="{BB962C8B-B14F-4D97-AF65-F5344CB8AC3E}">
        <p14:creationId xmlns:p14="http://schemas.microsoft.com/office/powerpoint/2010/main" val="2948067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Ziele, Aktionen u. Erfolge des Vereins „Direktversicherungsgeschädigte e.V.“</a:t>
            </a:r>
          </a:p>
        </p:txBody>
      </p:sp>
      <p:sp>
        <p:nvSpPr>
          <p:cNvPr id="3" name="Inhaltsplatzhalter 2"/>
          <p:cNvSpPr>
            <a:spLocks noGrp="1"/>
          </p:cNvSpPr>
          <p:nvPr>
            <p:ph idx="1"/>
          </p:nvPr>
        </p:nvSpPr>
        <p:spPr>
          <a:xfrm>
            <a:off x="347547" y="2338581"/>
            <a:ext cx="11496906" cy="4351338"/>
          </a:xfrm>
        </p:spPr>
        <p:txBody>
          <a:bodyPr>
            <a:noAutofit/>
          </a:bodyPr>
          <a:lstStyle/>
          <a:p>
            <a:pPr marL="0" indent="0">
              <a:buNone/>
            </a:pPr>
            <a:r>
              <a:rPr lang="de-DE" sz="2400" dirty="0">
                <a:solidFill>
                  <a:srgbClr val="000000"/>
                </a:solidFill>
                <a:latin typeface="Montserrat-Regular"/>
              </a:rPr>
              <a:t>Handlungsfelder des Vereins:</a:t>
            </a:r>
          </a:p>
          <a:p>
            <a:pPr marL="0" indent="0">
              <a:buNone/>
            </a:pPr>
            <a:endParaRPr lang="de-DE" sz="2400" dirty="0">
              <a:solidFill>
                <a:srgbClr val="000000"/>
              </a:solidFill>
              <a:latin typeface="Montserrat-Regular"/>
            </a:endParaRPr>
          </a:p>
          <a:p>
            <a:r>
              <a:rPr lang="de-DE" sz="2400" b="1" dirty="0"/>
              <a:t>Intern</a:t>
            </a:r>
          </a:p>
          <a:p>
            <a:r>
              <a:rPr lang="de-DE" sz="2400" dirty="0"/>
              <a:t>Der Vorstand informiert seine Mitglieder mit einem wöchentlichen Newsletter.</a:t>
            </a:r>
          </a:p>
          <a:p>
            <a:r>
              <a:rPr lang="de-DE" sz="2400" dirty="0"/>
              <a:t>Die mittlerweile 40 bundesweiten Regionalgruppen fördern durch Diskussionen die Solidarisierung sowohl untereinander </a:t>
            </a:r>
          </a:p>
        </p:txBody>
      </p:sp>
    </p:spTree>
    <p:extLst>
      <p:ext uri="{BB962C8B-B14F-4D97-AF65-F5344CB8AC3E}">
        <p14:creationId xmlns:p14="http://schemas.microsoft.com/office/powerpoint/2010/main" val="2795632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Ziele, Aktionen u. Erfolge des Vereins „Direktversicherungsgeschädigte e.V.“</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798708"/>
            <a:ext cx="3757960" cy="4980351"/>
          </a:xfrm>
          <a:prstGeom prst="rect">
            <a:avLst/>
          </a:prstGeom>
        </p:spPr>
      </p:pic>
      <p:sp>
        <p:nvSpPr>
          <p:cNvPr id="6" name="Textfeld 5"/>
          <p:cNvSpPr txBox="1"/>
          <p:nvPr/>
        </p:nvSpPr>
        <p:spPr>
          <a:xfrm>
            <a:off x="925551" y="2531327"/>
            <a:ext cx="4594303" cy="1200329"/>
          </a:xfrm>
          <a:prstGeom prst="rect">
            <a:avLst/>
          </a:prstGeom>
          <a:noFill/>
        </p:spPr>
        <p:txBody>
          <a:bodyPr wrap="square" rtlCol="0">
            <a:spAutoFit/>
          </a:bodyPr>
          <a:lstStyle/>
          <a:p>
            <a:r>
              <a:rPr lang="de-DE" sz="2400" dirty="0"/>
              <a:t>Die ca. 3500 Mitglieder sind in 40 Regionalgruppen, verteilt über das gesamte Bundesgebiet, organisiert</a:t>
            </a:r>
          </a:p>
        </p:txBody>
      </p:sp>
    </p:spTree>
    <p:extLst>
      <p:ext uri="{BB962C8B-B14F-4D97-AF65-F5344CB8AC3E}">
        <p14:creationId xmlns:p14="http://schemas.microsoft.com/office/powerpoint/2010/main" val="27959154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Ziele, Aktionen u. Erfolge des Vereins „Direktversicherungsgeschädigte e.V.“</a:t>
            </a:r>
          </a:p>
        </p:txBody>
      </p:sp>
      <p:sp>
        <p:nvSpPr>
          <p:cNvPr id="3" name="Inhaltsplatzhalter 2"/>
          <p:cNvSpPr>
            <a:spLocks noGrp="1"/>
          </p:cNvSpPr>
          <p:nvPr>
            <p:ph idx="1"/>
          </p:nvPr>
        </p:nvSpPr>
        <p:spPr>
          <a:xfrm>
            <a:off x="347547" y="2093254"/>
            <a:ext cx="11496906" cy="4351338"/>
          </a:xfrm>
        </p:spPr>
        <p:txBody>
          <a:bodyPr>
            <a:noAutofit/>
          </a:bodyPr>
          <a:lstStyle/>
          <a:p>
            <a:pPr marL="0" indent="0">
              <a:buNone/>
            </a:pPr>
            <a:r>
              <a:rPr lang="de-DE" sz="2400" dirty="0">
                <a:solidFill>
                  <a:srgbClr val="000000"/>
                </a:solidFill>
                <a:latin typeface="Montserrat-Regular"/>
              </a:rPr>
              <a:t>Erfolge der Vereinsarbeit:</a:t>
            </a:r>
          </a:p>
          <a:p>
            <a:pPr marL="0" indent="0">
              <a:buNone/>
            </a:pPr>
            <a:endParaRPr lang="de-DE" sz="2400" dirty="0">
              <a:solidFill>
                <a:srgbClr val="000000"/>
              </a:solidFill>
              <a:latin typeface="Montserrat-Regular"/>
            </a:endParaRPr>
          </a:p>
          <a:p>
            <a:r>
              <a:rPr lang="de-DE" sz="2400" dirty="0">
                <a:solidFill>
                  <a:srgbClr val="000000"/>
                </a:solidFill>
                <a:latin typeface="Montserrat-Regular"/>
              </a:rPr>
              <a:t>Gespräche mit Politikern, Demonstrationen, Infoveranstaltung bewirken, dass immer mehr Menschen auf das Unrecht der Doppelverbeitragung aufmerksam werden.</a:t>
            </a:r>
          </a:p>
          <a:p>
            <a:endParaRPr lang="de-DE" sz="2400" dirty="0">
              <a:solidFill>
                <a:srgbClr val="000000"/>
              </a:solidFill>
              <a:latin typeface="Montserrat-Regular"/>
            </a:endParaRPr>
          </a:p>
          <a:p>
            <a:r>
              <a:rPr lang="de-DE" sz="2400" dirty="0">
                <a:solidFill>
                  <a:srgbClr val="000000"/>
                </a:solidFill>
                <a:latin typeface="Montserrat-Regular"/>
              </a:rPr>
              <a:t>Wir haben es geschafft, dass sich die Politiker mit unseren Forderungen auseinandersetzen</a:t>
            </a:r>
          </a:p>
          <a:p>
            <a:endParaRPr lang="de-DE" sz="2400" dirty="0">
              <a:solidFill>
                <a:srgbClr val="000000"/>
              </a:solidFill>
              <a:latin typeface="Montserrat-Regular"/>
            </a:endParaRPr>
          </a:p>
          <a:p>
            <a:r>
              <a:rPr lang="de-DE" sz="2400" dirty="0">
                <a:solidFill>
                  <a:srgbClr val="000000"/>
                </a:solidFill>
                <a:latin typeface="Montserrat-Regular"/>
              </a:rPr>
              <a:t>Die Umwandlung der Freigrenze in einen Freibetrag von 159 Euro wurde durch unsere Arbeit bewirkt</a:t>
            </a:r>
            <a:endParaRPr lang="de-DE" sz="2400" dirty="0"/>
          </a:p>
        </p:txBody>
      </p:sp>
    </p:spTree>
    <p:extLst>
      <p:ext uri="{BB962C8B-B14F-4D97-AF65-F5344CB8AC3E}">
        <p14:creationId xmlns:p14="http://schemas.microsoft.com/office/powerpoint/2010/main" val="3179123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Ziele, Aktionen u. Erfolge des Vereins „Direktversicherungsgeschädigte e.V.“</a:t>
            </a:r>
          </a:p>
        </p:txBody>
      </p:sp>
      <p:sp>
        <p:nvSpPr>
          <p:cNvPr id="3" name="Inhaltsplatzhalter 2"/>
          <p:cNvSpPr>
            <a:spLocks noGrp="1"/>
          </p:cNvSpPr>
          <p:nvPr>
            <p:ph idx="1"/>
          </p:nvPr>
        </p:nvSpPr>
        <p:spPr>
          <a:xfrm>
            <a:off x="347547" y="2227069"/>
            <a:ext cx="11496906" cy="4351338"/>
          </a:xfrm>
        </p:spPr>
        <p:txBody>
          <a:bodyPr>
            <a:noAutofit/>
          </a:bodyPr>
          <a:lstStyle/>
          <a:p>
            <a:pPr marL="0" indent="0">
              <a:buNone/>
            </a:pPr>
            <a:r>
              <a:rPr lang="de-DE" sz="2400" dirty="0">
                <a:solidFill>
                  <a:srgbClr val="000000"/>
                </a:solidFill>
                <a:latin typeface="Montserrat-Regular"/>
              </a:rPr>
              <a:t>Erfolge der Vereinsarbeit:</a:t>
            </a:r>
          </a:p>
          <a:p>
            <a:endParaRPr lang="de-DE" sz="2400" dirty="0">
              <a:solidFill>
                <a:srgbClr val="000000"/>
              </a:solidFill>
              <a:latin typeface="Montserrat-Regular"/>
            </a:endParaRPr>
          </a:p>
          <a:p>
            <a:r>
              <a:rPr lang="de-DE" sz="2400" dirty="0">
                <a:solidFill>
                  <a:srgbClr val="000000"/>
                </a:solidFill>
                <a:latin typeface="Montserrat-Regular"/>
              </a:rPr>
              <a:t>Die bayrische Staatsregierung (CSU + Freie Wähler) hat eine Initiative zur Abschaffung der Doppelverbeitragung in den Bundesrat eingebracht</a:t>
            </a:r>
          </a:p>
          <a:p>
            <a:endParaRPr lang="de-DE" sz="2400" dirty="0">
              <a:solidFill>
                <a:srgbClr val="000000"/>
              </a:solidFill>
              <a:latin typeface="Montserrat-Regular"/>
            </a:endParaRPr>
          </a:p>
          <a:p>
            <a:r>
              <a:rPr lang="de-DE" sz="2400" dirty="0">
                <a:solidFill>
                  <a:srgbClr val="000000"/>
                </a:solidFill>
                <a:latin typeface="Montserrat-Regular"/>
              </a:rPr>
              <a:t>Das Gesundheitsministerium hat einen Referentenentwurf zur Halbierung der Beiträge zur Krankenkassenbeiträge erstellt. </a:t>
            </a:r>
          </a:p>
          <a:p>
            <a:endParaRPr lang="de-DE" sz="2400" dirty="0">
              <a:solidFill>
                <a:srgbClr val="000000"/>
              </a:solidFill>
              <a:latin typeface="Montserrat-Regular"/>
            </a:endParaRPr>
          </a:p>
          <a:p>
            <a:r>
              <a:rPr lang="de-DE" sz="2400" dirty="0">
                <a:solidFill>
                  <a:srgbClr val="000000"/>
                </a:solidFill>
                <a:latin typeface="Montserrat-Regular"/>
              </a:rPr>
              <a:t>Parteitagsbeschluss der CDU zur Abschaffung der Doppelverbeitragung</a:t>
            </a:r>
          </a:p>
          <a:p>
            <a:pPr marL="0" indent="0">
              <a:buNone/>
            </a:pPr>
            <a:endParaRPr lang="de-DE" sz="2400" dirty="0">
              <a:solidFill>
                <a:srgbClr val="000000"/>
              </a:solidFill>
              <a:latin typeface="Montserrat-Regular"/>
            </a:endParaRPr>
          </a:p>
        </p:txBody>
      </p:sp>
    </p:spTree>
    <p:extLst>
      <p:ext uri="{BB962C8B-B14F-4D97-AF65-F5344CB8AC3E}">
        <p14:creationId xmlns:p14="http://schemas.microsoft.com/office/powerpoint/2010/main" val="3524995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3956" y="3197534"/>
            <a:ext cx="10515600" cy="1325563"/>
          </a:xfrm>
          <a:solidFill>
            <a:schemeClr val="accent1">
              <a:lumMod val="20000"/>
              <a:lumOff val="80000"/>
            </a:schemeClr>
          </a:solidFill>
        </p:spPr>
        <p:txBody>
          <a:bodyPr>
            <a:normAutofit/>
          </a:bodyPr>
          <a:lstStyle/>
          <a:p>
            <a:r>
              <a:rPr lang="de-DE" dirty="0"/>
              <a:t>Rechtliche Situation der Direktversicherung</a:t>
            </a:r>
          </a:p>
        </p:txBody>
      </p:sp>
      <p:pic>
        <p:nvPicPr>
          <p:cNvPr id="5" name="Inhaltsplatzhalt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4956" y="682238"/>
            <a:ext cx="2514600" cy="1571625"/>
          </a:xfrm>
          <a:prstGeom prst="rect">
            <a:avLst/>
          </a:prstGeom>
        </p:spPr>
      </p:pic>
    </p:spTree>
    <p:extLst>
      <p:ext uri="{BB962C8B-B14F-4D97-AF65-F5344CB8AC3E}">
        <p14:creationId xmlns:p14="http://schemas.microsoft.com/office/powerpoint/2010/main" val="1937820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Rechtliche Situation der Direktversicherung</a:t>
            </a:r>
          </a:p>
        </p:txBody>
      </p:sp>
      <p:sp>
        <p:nvSpPr>
          <p:cNvPr id="3" name="Inhaltsplatzhalter 2"/>
          <p:cNvSpPr>
            <a:spLocks noGrp="1"/>
          </p:cNvSpPr>
          <p:nvPr>
            <p:ph idx="1"/>
          </p:nvPr>
        </p:nvSpPr>
        <p:spPr>
          <a:xfrm>
            <a:off x="347547" y="2338581"/>
            <a:ext cx="11496906" cy="4351338"/>
          </a:xfrm>
        </p:spPr>
        <p:txBody>
          <a:bodyPr>
            <a:noAutofit/>
          </a:bodyPr>
          <a:lstStyle/>
          <a:p>
            <a:endParaRPr lang="de-DE" sz="2400" dirty="0"/>
          </a:p>
          <a:p>
            <a:r>
              <a:rPr lang="de-DE" sz="2400" dirty="0"/>
              <a:t>Der juristische Weg wurde von unseren Mitgliedern bereits vielfach, bis zum Bundessozial- bzw. Bundesverfassungsgericht, bislang ohne Erfolg, begangen. </a:t>
            </a:r>
          </a:p>
          <a:p>
            <a:pPr marL="0" indent="0">
              <a:buNone/>
            </a:pPr>
            <a:r>
              <a:rPr lang="de-DE" sz="2400" dirty="0"/>
              <a:t>   Deswegen arbeiten wir an einer </a:t>
            </a:r>
            <a:r>
              <a:rPr lang="de-DE" sz="2400" dirty="0">
                <a:hlinkClick r:id="rId2"/>
              </a:rPr>
              <a:t>politischen Lösung</a:t>
            </a:r>
            <a:r>
              <a:rPr lang="de-DE" sz="2400" dirty="0"/>
              <a:t>.</a:t>
            </a:r>
          </a:p>
          <a:p>
            <a:endParaRPr lang="de-DE" sz="2400" dirty="0"/>
          </a:p>
          <a:p>
            <a:r>
              <a:rPr lang="de-DE" sz="2400" dirty="0"/>
              <a:t>Wer heute noch gegen das Gesundheitsmodernisierungsgesetz klagt, läuft regelmäßig gegen eine Wand. Die Gerichte schmettern Klagen in allen Instanzen ab und verhängen, zur Abschreckung, teilweise sogar </a:t>
            </a:r>
            <a:r>
              <a:rPr lang="de-DE" sz="2400" dirty="0" err="1"/>
              <a:t>Mutwillgebühren</a:t>
            </a:r>
            <a:r>
              <a:rPr lang="de-DE" sz="2400" dirty="0"/>
              <a:t> gegen Direktversicherte</a:t>
            </a:r>
            <a:r>
              <a:rPr lang="de-DE" sz="2400" b="1" dirty="0"/>
              <a:t>.</a:t>
            </a:r>
            <a:endParaRPr lang="de-DE" sz="2400" dirty="0"/>
          </a:p>
          <a:p>
            <a:pPr marL="0" indent="0">
              <a:buNone/>
            </a:pPr>
            <a:endParaRPr lang="de-DE" sz="2400" dirty="0"/>
          </a:p>
        </p:txBody>
      </p:sp>
    </p:spTree>
    <p:extLst>
      <p:ext uri="{BB962C8B-B14F-4D97-AF65-F5344CB8AC3E}">
        <p14:creationId xmlns:p14="http://schemas.microsoft.com/office/powerpoint/2010/main" val="818729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Rechtliche Situation der Direktversicherung</a:t>
            </a:r>
          </a:p>
        </p:txBody>
      </p:sp>
      <p:sp>
        <p:nvSpPr>
          <p:cNvPr id="3" name="Inhaltsplatzhalter 2"/>
          <p:cNvSpPr>
            <a:spLocks noGrp="1"/>
          </p:cNvSpPr>
          <p:nvPr>
            <p:ph idx="1"/>
          </p:nvPr>
        </p:nvSpPr>
        <p:spPr>
          <a:xfrm>
            <a:off x="347547" y="2338581"/>
            <a:ext cx="11496906" cy="4351338"/>
          </a:xfrm>
        </p:spPr>
        <p:txBody>
          <a:bodyPr>
            <a:noAutofit/>
          </a:bodyPr>
          <a:lstStyle/>
          <a:p>
            <a:pPr marL="0" indent="0">
              <a:buNone/>
            </a:pPr>
            <a:r>
              <a:rPr lang="de-DE" sz="2400" b="1" dirty="0"/>
              <a:t>Widerspruch und Klage</a:t>
            </a:r>
          </a:p>
          <a:p>
            <a:pPr marL="0" indent="0">
              <a:buNone/>
            </a:pPr>
            <a:endParaRPr lang="de-DE" sz="2400" b="1" dirty="0"/>
          </a:p>
          <a:p>
            <a:pPr marL="0" indent="0">
              <a:buNone/>
            </a:pPr>
            <a:r>
              <a:rPr lang="de-DE" sz="2400" dirty="0"/>
              <a:t>Gerichte schmettern zwar nahezu alle Klagen ab, aber manchmal lohnt es sich doch, vor den Kadi zu ziehen. </a:t>
            </a:r>
          </a:p>
          <a:p>
            <a:pPr marL="0" indent="0">
              <a:buNone/>
            </a:pPr>
            <a:r>
              <a:rPr lang="de-DE" sz="2400" dirty="0"/>
              <a:t>Wenn das Schreiben von der Krankenkasse kommt, ist auf jeden Fall der Aufforderung zur Zahlung zu widersprechen. </a:t>
            </a:r>
          </a:p>
          <a:p>
            <a:pPr marL="0" indent="0">
              <a:buNone/>
            </a:pPr>
            <a:r>
              <a:rPr lang="de-DE" sz="2400" dirty="0"/>
              <a:t>Der Widerspruch muss schriftlich erfolgen. </a:t>
            </a:r>
          </a:p>
          <a:p>
            <a:pPr marL="0" indent="0">
              <a:buNone/>
            </a:pPr>
            <a:r>
              <a:rPr lang="de-DE" sz="2400" dirty="0"/>
              <a:t>Es reicht ein Satz: “Gegen Ihren Bescheid über die Neufestsetzung meiner Krankenversicherungsbeiträge vom … lege ich Widerspruch ein”. </a:t>
            </a:r>
          </a:p>
          <a:p>
            <a:pPr marL="0" indent="0">
              <a:buNone/>
            </a:pPr>
            <a:r>
              <a:rPr lang="de-DE" sz="2400" dirty="0"/>
              <a:t>Und den Eingang des Briefs von der Krankenkasse bestätigen lassen.</a:t>
            </a:r>
          </a:p>
          <a:p>
            <a:pPr marL="0" indent="0">
              <a:buNone/>
            </a:pPr>
            <a:endParaRPr lang="de-DE" sz="2400" dirty="0"/>
          </a:p>
        </p:txBody>
      </p:sp>
    </p:spTree>
    <p:extLst>
      <p:ext uri="{BB962C8B-B14F-4D97-AF65-F5344CB8AC3E}">
        <p14:creationId xmlns:p14="http://schemas.microsoft.com/office/powerpoint/2010/main" val="21583421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5897" y="3141778"/>
            <a:ext cx="10515600" cy="1325563"/>
          </a:xfrm>
          <a:solidFill>
            <a:schemeClr val="accent1">
              <a:lumMod val="20000"/>
              <a:lumOff val="80000"/>
            </a:schemeClr>
          </a:solidFill>
        </p:spPr>
        <p:txBody>
          <a:bodyPr>
            <a:normAutofit/>
          </a:bodyPr>
          <a:lstStyle/>
          <a:p>
            <a:r>
              <a:rPr lang="de-DE" dirty="0"/>
              <a:t>Positionen der politischen Parteien zum Thema Direktversicherung</a:t>
            </a:r>
          </a:p>
        </p:txBody>
      </p:sp>
      <p:pic>
        <p:nvPicPr>
          <p:cNvPr id="5" name="Inhaltsplatzhalt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897" y="581876"/>
            <a:ext cx="2514600" cy="1571625"/>
          </a:xfrm>
          <a:prstGeom prst="rect">
            <a:avLst/>
          </a:prstGeom>
        </p:spPr>
      </p:pic>
    </p:spTree>
    <p:extLst>
      <p:ext uri="{BB962C8B-B14F-4D97-AF65-F5344CB8AC3E}">
        <p14:creationId xmlns:p14="http://schemas.microsoft.com/office/powerpoint/2010/main" val="2796525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51" y="365125"/>
            <a:ext cx="10885449" cy="1325563"/>
          </a:xfrm>
          <a:solidFill>
            <a:schemeClr val="accent1">
              <a:lumMod val="20000"/>
              <a:lumOff val="80000"/>
            </a:schemeClr>
          </a:solidFill>
        </p:spPr>
        <p:txBody>
          <a:bodyPr/>
          <a:lstStyle/>
          <a:p>
            <a:r>
              <a:rPr lang="de-DE" dirty="0"/>
              <a:t>Agenda</a:t>
            </a:r>
          </a:p>
        </p:txBody>
      </p:sp>
      <p:sp>
        <p:nvSpPr>
          <p:cNvPr id="3" name="Inhaltsplatzhalter 2"/>
          <p:cNvSpPr>
            <a:spLocks noGrp="1"/>
          </p:cNvSpPr>
          <p:nvPr>
            <p:ph idx="1"/>
          </p:nvPr>
        </p:nvSpPr>
        <p:spPr>
          <a:xfrm>
            <a:off x="267629" y="2447169"/>
            <a:ext cx="11463453" cy="4351338"/>
          </a:xfrm>
        </p:spPr>
        <p:txBody>
          <a:bodyPr/>
          <a:lstStyle/>
          <a:p>
            <a:r>
              <a:rPr lang="de-DE" dirty="0"/>
              <a:t>Historie der Enteignung durch das Gesundheitsmodernisierungsgesetz GMG</a:t>
            </a:r>
          </a:p>
          <a:p>
            <a:r>
              <a:rPr lang="de-DE" dirty="0"/>
              <a:t>Auswirkung des GMG auf Direktversicherte und Betriebsrentner</a:t>
            </a:r>
          </a:p>
          <a:p>
            <a:r>
              <a:rPr lang="de-DE" dirty="0"/>
              <a:t>Ziele, Aktionen u. Erfolge des Vereins „Direktversicherungsgeschädigte e.V.“</a:t>
            </a:r>
          </a:p>
          <a:p>
            <a:r>
              <a:rPr lang="de-DE" dirty="0"/>
              <a:t>Rechtliche Situation der Direktversicherung</a:t>
            </a:r>
          </a:p>
          <a:p>
            <a:r>
              <a:rPr lang="de-DE" dirty="0"/>
              <a:t>Positionen der politischen Parteien zum Thema Direktversicherung</a:t>
            </a:r>
          </a:p>
          <a:p>
            <a:r>
              <a:rPr lang="de-DE" dirty="0"/>
              <a:t>Ausblick</a:t>
            </a:r>
          </a:p>
          <a:p>
            <a:r>
              <a:rPr lang="de-DE" dirty="0"/>
              <a:t>Fragerunde</a:t>
            </a:r>
          </a:p>
          <a:p>
            <a:endParaRPr lang="de-DE" dirty="0"/>
          </a:p>
          <a:p>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86954" y="278877"/>
            <a:ext cx="2366846" cy="1479279"/>
          </a:xfrm>
        </p:spPr>
      </p:pic>
      <p:sp>
        <p:nvSpPr>
          <p:cNvPr id="5" name="Textfeld 4"/>
          <p:cNvSpPr txBox="1"/>
          <p:nvPr/>
        </p:nvSpPr>
        <p:spPr>
          <a:xfrm>
            <a:off x="11453446" y="140677"/>
            <a:ext cx="445477" cy="461665"/>
          </a:xfrm>
          <a:prstGeom prst="rect">
            <a:avLst/>
          </a:prstGeom>
          <a:noFill/>
        </p:spPr>
        <p:txBody>
          <a:bodyPr wrap="square" rtlCol="0">
            <a:spAutoFit/>
          </a:bodyPr>
          <a:lstStyle/>
          <a:p>
            <a:r>
              <a:rPr lang="de-DE" sz="2400" dirty="0"/>
              <a:t>3</a:t>
            </a:r>
          </a:p>
        </p:txBody>
      </p:sp>
    </p:spTree>
    <p:extLst>
      <p:ext uri="{BB962C8B-B14F-4D97-AF65-F5344CB8AC3E}">
        <p14:creationId xmlns:p14="http://schemas.microsoft.com/office/powerpoint/2010/main" val="28959855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Positionen der politischen Parteien zum Thema Direktversicherung</a:t>
            </a:r>
          </a:p>
        </p:txBody>
      </p:sp>
      <p:pic>
        <p:nvPicPr>
          <p:cNvPr id="5"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251" y="1905400"/>
            <a:ext cx="3651614" cy="4853328"/>
          </a:xfrm>
        </p:spPr>
      </p:pic>
    </p:spTree>
    <p:extLst>
      <p:ext uri="{BB962C8B-B14F-4D97-AF65-F5344CB8AC3E}">
        <p14:creationId xmlns:p14="http://schemas.microsoft.com/office/powerpoint/2010/main" val="15462118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Positionen der politischen Parteien zum Thema Direktversicherung</a:t>
            </a:r>
          </a:p>
        </p:txBody>
      </p:sp>
      <p:sp>
        <p:nvSpPr>
          <p:cNvPr id="3" name="Rechteck 2"/>
          <p:cNvSpPr/>
          <p:nvPr/>
        </p:nvSpPr>
        <p:spPr>
          <a:xfrm>
            <a:off x="1044497" y="1915778"/>
            <a:ext cx="10103005" cy="4524315"/>
          </a:xfrm>
          <a:prstGeom prst="rect">
            <a:avLst/>
          </a:prstGeom>
        </p:spPr>
        <p:txBody>
          <a:bodyPr wrap="square">
            <a:spAutoFit/>
          </a:bodyPr>
          <a:lstStyle/>
          <a:p>
            <a:r>
              <a:rPr lang="de-DE" sz="2400" dirty="0"/>
              <a:t>Die Parteien begreifen, dass die mehrfache Verbeitragung von Betriebsrenten  und Direktversicherungen viele davon abhält, über den Betrieb fürs Alter vorzusorgen. </a:t>
            </a:r>
          </a:p>
          <a:p>
            <a:endParaRPr lang="de-DE" sz="2400" dirty="0"/>
          </a:p>
          <a:p>
            <a:r>
              <a:rPr lang="de-DE" sz="2400" dirty="0"/>
              <a:t>Betriebsrenten werden damit unattraktiv. </a:t>
            </a:r>
          </a:p>
          <a:p>
            <a:endParaRPr lang="de-DE" sz="2400" dirty="0"/>
          </a:p>
          <a:p>
            <a:r>
              <a:rPr lang="de-DE" sz="2400" dirty="0"/>
              <a:t>Wir haben es geschafft, viele Politiker davon zu überzeugen, sich für die Entlastung der Betroffenen einzusetzen. </a:t>
            </a:r>
          </a:p>
          <a:p>
            <a:endParaRPr lang="de-DE" sz="2400" dirty="0"/>
          </a:p>
          <a:p>
            <a:r>
              <a:rPr lang="de-DE" sz="2400" dirty="0"/>
              <a:t>Was haben CDU/CSU, Grüne, SPD, die Linke und die Freien Wähler genau vor?</a:t>
            </a:r>
          </a:p>
          <a:p>
            <a:endParaRPr lang="de-DE" sz="2400" dirty="0"/>
          </a:p>
          <a:p>
            <a:r>
              <a:rPr lang="de-DE" sz="2400" dirty="0"/>
              <a:t>Ein kurzer Überblick.</a:t>
            </a:r>
          </a:p>
        </p:txBody>
      </p:sp>
    </p:spTree>
    <p:extLst>
      <p:ext uri="{BB962C8B-B14F-4D97-AF65-F5344CB8AC3E}">
        <p14:creationId xmlns:p14="http://schemas.microsoft.com/office/powerpoint/2010/main" val="4122341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Positionen der politischen Parteien zum Thema Direktversicherung</a:t>
            </a:r>
          </a:p>
        </p:txBody>
      </p:sp>
      <p:sp>
        <p:nvSpPr>
          <p:cNvPr id="3" name="Inhaltsplatzhalter 2"/>
          <p:cNvSpPr>
            <a:spLocks noGrp="1"/>
          </p:cNvSpPr>
          <p:nvPr>
            <p:ph idx="1"/>
          </p:nvPr>
        </p:nvSpPr>
        <p:spPr>
          <a:xfrm>
            <a:off x="347547" y="2338581"/>
            <a:ext cx="11496906" cy="4351338"/>
          </a:xfrm>
        </p:spPr>
        <p:txBody>
          <a:bodyPr>
            <a:noAutofit/>
          </a:bodyPr>
          <a:lstStyle/>
          <a:p>
            <a:pPr marL="0" indent="0">
              <a:buNone/>
            </a:pPr>
            <a:r>
              <a:rPr lang="de-DE" sz="2400" dirty="0"/>
              <a:t>10. April 2019</a:t>
            </a:r>
          </a:p>
          <a:p>
            <a:pPr marL="0" indent="0">
              <a:buNone/>
            </a:pPr>
            <a:r>
              <a:rPr lang="de-DE" sz="2400" dirty="0"/>
              <a:t>Bundeskanzlerin Angela Merkel erteilt bei einer Befragung im Bundestag der Abschaffung der Doppelverbeitragung eine Abfuhr: </a:t>
            </a:r>
          </a:p>
          <a:p>
            <a:pPr marL="0" indent="0">
              <a:buNone/>
            </a:pPr>
            <a:r>
              <a:rPr lang="de-DE" sz="2400" dirty="0"/>
              <a:t>    </a:t>
            </a:r>
          </a:p>
          <a:p>
            <a:pPr marL="0" indent="0">
              <a:buNone/>
            </a:pPr>
            <a:r>
              <a:rPr lang="de-DE" sz="2400" b="1" dirty="0"/>
              <a:t>„Wir haben unter den prioritären Vorhaben leider keine Mittel dafür eingeplant”.</a:t>
            </a:r>
          </a:p>
          <a:p>
            <a:pPr marL="0" indent="0">
              <a:buNone/>
            </a:pPr>
            <a:endParaRPr lang="de-DE" sz="2400" b="1" dirty="0"/>
          </a:p>
          <a:p>
            <a:pPr marL="0" indent="0">
              <a:buNone/>
            </a:pPr>
            <a:r>
              <a:rPr lang="de-DE" sz="2400" dirty="0"/>
              <a:t>Für die Kanzlerin gibt es andere Prioritäten!</a:t>
            </a:r>
          </a:p>
          <a:p>
            <a:pPr marL="0" indent="0">
              <a:buNone/>
            </a:pPr>
            <a:endParaRPr lang="de-DE" sz="2400" dirty="0"/>
          </a:p>
        </p:txBody>
      </p:sp>
    </p:spTree>
    <p:extLst>
      <p:ext uri="{BB962C8B-B14F-4D97-AF65-F5344CB8AC3E}">
        <p14:creationId xmlns:p14="http://schemas.microsoft.com/office/powerpoint/2010/main" val="2317479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45326" y="371279"/>
            <a:ext cx="11697629" cy="6186309"/>
          </a:xfrm>
          <a:prstGeom prst="rect">
            <a:avLst/>
          </a:prstGeom>
        </p:spPr>
        <p:txBody>
          <a:bodyPr wrap="square">
            <a:spAutoFit/>
          </a:bodyPr>
          <a:lstStyle/>
          <a:p>
            <a:r>
              <a:rPr lang="de-DE" dirty="0"/>
              <a:t>Wir haben ein Akzeptanzproblem bei der Altersvorsorge. Es ist schlichtweg unverständlich, dass diejenigen die mit einer Direktversicherung oder Betriebsrente fürs Alter vorsorgen, seit dem Jahr 2004 doppelte Krankenkassenbeiträge zahlen müssen. Der Beschluss des CDU Bundesparteitages aus dem Jahr 2018 ist für mich als Generalsekretär handlungsleitend: Daher drängt es uns als Union besonders, die Entlastung endlich umzusetzen. Der erste Schritt ist nunmehr getan. Ab dem 1. Januar 2020 werden Rentnerinnen und Rentner die eine betriebliche Zusatzrente ab einer Höhe von 159,25€ monatlich beziehen, mit einer Entlastung von 300 Euro pro Jahr rechnen können. Das bedeutet, dass 60 Prozent der Betroffenen zukünftig nur noch die Hälfte ihres bisherigen Betrages zahlen. Damit ist ein erster wichtiger Schritt getan.</a:t>
            </a:r>
            <a:br>
              <a:rPr lang="de-DE" dirty="0"/>
            </a:br>
            <a:br>
              <a:rPr lang="de-DE" dirty="0"/>
            </a:br>
            <a:r>
              <a:rPr lang="de-DE" dirty="0"/>
              <a:t>Ich kann Ihren Unmut sehr gut verstehen. Dennoch bleibt zu beachten, dass die Abschaffung der Doppelverbeitragung hohe finanzielle Mittel erfordert. Nunmehr muss die gesetzliche Krankenversicherung ab dem Jahr 2020 mit Mindereinnahmen von ca. 1,2 Milliarden Euro jährlich rechnen. Diese werden wir in den ersten Jahren kompensieren können. Trotzdem wird ab dem Jahr 2024 die Kompensation durch die Krankenkassen erfolgen müssen. Auch wenn derzeit noch Finanzreserven bei den Krankenkassen vorhanden sind, werden diese bald aufgebraucht sein. Wir wollen keine zusätzliche Beitragsbelastung für Arbeitnehmer, Rentner und Arbeitgeber provozieren. Unsere Vorschläge, wie die Etablierung eines Freibetrages, die Halbierung des Beitragssatzes, oder die Nutzung der Rücklagen aus dem gemeinsamen Gesundheitsfonds der gesetzlichen Krankenversicherungen wurden bis zuletzt von unserem Koalitionspartner nicht unterstützt. </a:t>
            </a:r>
            <a:br>
              <a:rPr lang="de-DE" dirty="0"/>
            </a:br>
            <a:br>
              <a:rPr lang="de-DE" dirty="0"/>
            </a:br>
            <a:r>
              <a:rPr lang="de-DE" dirty="0"/>
              <a:t>Dennoch werden wir dafür kämpfen, den jetzigen Kompromiss weiter auszubauen und eine faire  Lösung zu finden!</a:t>
            </a:r>
            <a:br>
              <a:rPr lang="de-DE" dirty="0"/>
            </a:br>
            <a:br>
              <a:rPr lang="de-DE" dirty="0"/>
            </a:br>
            <a:r>
              <a:rPr lang="de-DE" dirty="0"/>
              <a:t>Paul </a:t>
            </a:r>
            <a:r>
              <a:rPr lang="de-DE" dirty="0" err="1"/>
              <a:t>Ziemiak</a:t>
            </a:r>
            <a:r>
              <a:rPr lang="de-DE" dirty="0"/>
              <a:t> </a:t>
            </a:r>
            <a:br>
              <a:rPr lang="de-DE" dirty="0"/>
            </a:br>
            <a:r>
              <a:rPr lang="de-DE" dirty="0"/>
              <a:t>Mitglied des Deutschen Bundestages </a:t>
            </a:r>
            <a:br>
              <a:rPr lang="de-DE" dirty="0"/>
            </a:br>
            <a:r>
              <a:rPr lang="de-DE" dirty="0"/>
              <a:t>Generalsekretär der CDU Deutschlands </a:t>
            </a:r>
          </a:p>
        </p:txBody>
      </p:sp>
    </p:spTree>
    <p:extLst>
      <p:ext uri="{BB962C8B-B14F-4D97-AF65-F5344CB8AC3E}">
        <p14:creationId xmlns:p14="http://schemas.microsoft.com/office/powerpoint/2010/main" val="16633242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Positionen der politischen Parteien zum Thema Direktversicherung</a:t>
            </a:r>
          </a:p>
        </p:txBody>
      </p:sp>
      <p:pic>
        <p:nvPicPr>
          <p:cNvPr id="4" name="Grafik 3"/>
          <p:cNvPicPr>
            <a:picLocks noChangeAspect="1"/>
          </p:cNvPicPr>
          <p:nvPr/>
        </p:nvPicPr>
        <p:blipFill>
          <a:blip r:embed="rId2"/>
          <a:stretch>
            <a:fillRect/>
          </a:stretch>
        </p:blipFill>
        <p:spPr>
          <a:xfrm>
            <a:off x="2598234" y="1938355"/>
            <a:ext cx="7170233" cy="4731870"/>
          </a:xfrm>
          <a:prstGeom prst="rect">
            <a:avLst/>
          </a:prstGeom>
        </p:spPr>
      </p:pic>
    </p:spTree>
    <p:extLst>
      <p:ext uri="{BB962C8B-B14F-4D97-AF65-F5344CB8AC3E}">
        <p14:creationId xmlns:p14="http://schemas.microsoft.com/office/powerpoint/2010/main" val="31117523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Positionen der politischen Parteien zum Thema Direktversicherung</a:t>
            </a:r>
          </a:p>
        </p:txBody>
      </p:sp>
      <p:pic>
        <p:nvPicPr>
          <p:cNvPr id="3" name="Grafik 2"/>
          <p:cNvPicPr>
            <a:picLocks noChangeAspect="1"/>
          </p:cNvPicPr>
          <p:nvPr/>
        </p:nvPicPr>
        <p:blipFill>
          <a:blip r:embed="rId2"/>
          <a:stretch>
            <a:fillRect/>
          </a:stretch>
        </p:blipFill>
        <p:spPr>
          <a:xfrm>
            <a:off x="1799855" y="2095142"/>
            <a:ext cx="8259947" cy="4283927"/>
          </a:xfrm>
          <a:prstGeom prst="rect">
            <a:avLst/>
          </a:prstGeom>
        </p:spPr>
      </p:pic>
    </p:spTree>
    <p:extLst>
      <p:ext uri="{BB962C8B-B14F-4D97-AF65-F5344CB8AC3E}">
        <p14:creationId xmlns:p14="http://schemas.microsoft.com/office/powerpoint/2010/main" val="2900372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Positionen der politischen Parteien zum Thema Direktversicherung</a:t>
            </a:r>
          </a:p>
        </p:txBody>
      </p:sp>
      <p:pic>
        <p:nvPicPr>
          <p:cNvPr id="3" name="Grafik 2"/>
          <p:cNvPicPr>
            <a:picLocks noChangeAspect="1"/>
          </p:cNvPicPr>
          <p:nvPr/>
        </p:nvPicPr>
        <p:blipFill>
          <a:blip r:embed="rId2"/>
          <a:stretch>
            <a:fillRect/>
          </a:stretch>
        </p:blipFill>
        <p:spPr>
          <a:xfrm>
            <a:off x="3228975" y="1982245"/>
            <a:ext cx="5734050" cy="4410075"/>
          </a:xfrm>
          <a:prstGeom prst="rect">
            <a:avLst/>
          </a:prstGeom>
        </p:spPr>
      </p:pic>
      <p:sp>
        <p:nvSpPr>
          <p:cNvPr id="4" name="Rechteck 3"/>
          <p:cNvSpPr/>
          <p:nvPr/>
        </p:nvSpPr>
        <p:spPr>
          <a:xfrm>
            <a:off x="6623824" y="6010507"/>
            <a:ext cx="1784196" cy="301083"/>
          </a:xfrm>
          <a:prstGeom prst="rect">
            <a:avLst/>
          </a:prstGeom>
          <a:solidFill>
            <a:schemeClr val="tx2">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48748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Positionen der politischen Parteien zum Thema Direktversicherung</a:t>
            </a:r>
          </a:p>
        </p:txBody>
      </p:sp>
      <p:pic>
        <p:nvPicPr>
          <p:cNvPr id="3" name="Grafik 2"/>
          <p:cNvPicPr>
            <a:picLocks noChangeAspect="1"/>
          </p:cNvPicPr>
          <p:nvPr/>
        </p:nvPicPr>
        <p:blipFill>
          <a:blip r:embed="rId2"/>
          <a:stretch>
            <a:fillRect/>
          </a:stretch>
        </p:blipFill>
        <p:spPr>
          <a:xfrm>
            <a:off x="2158045" y="2544536"/>
            <a:ext cx="7875910" cy="3242310"/>
          </a:xfrm>
          <a:prstGeom prst="rect">
            <a:avLst/>
          </a:prstGeom>
        </p:spPr>
      </p:pic>
    </p:spTree>
    <p:extLst>
      <p:ext uri="{BB962C8B-B14F-4D97-AF65-F5344CB8AC3E}">
        <p14:creationId xmlns:p14="http://schemas.microsoft.com/office/powerpoint/2010/main" val="40709138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Positionen der politischen Parteien zum Thema Direktversicherung</a:t>
            </a:r>
          </a:p>
        </p:txBody>
      </p:sp>
      <p:pic>
        <p:nvPicPr>
          <p:cNvPr id="3" name="Grafik 2"/>
          <p:cNvPicPr>
            <a:picLocks noChangeAspect="1"/>
          </p:cNvPicPr>
          <p:nvPr/>
        </p:nvPicPr>
        <p:blipFill>
          <a:blip r:embed="rId2"/>
          <a:stretch>
            <a:fillRect/>
          </a:stretch>
        </p:blipFill>
        <p:spPr>
          <a:xfrm>
            <a:off x="2285998" y="1989092"/>
            <a:ext cx="8210415" cy="4440192"/>
          </a:xfrm>
          <a:prstGeom prst="rect">
            <a:avLst/>
          </a:prstGeom>
        </p:spPr>
      </p:pic>
    </p:spTree>
    <p:extLst>
      <p:ext uri="{BB962C8B-B14F-4D97-AF65-F5344CB8AC3E}">
        <p14:creationId xmlns:p14="http://schemas.microsoft.com/office/powerpoint/2010/main" val="4082103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Positionen der politischen Parteien zum Thema Direktversicherung</a:t>
            </a:r>
          </a:p>
        </p:txBody>
      </p:sp>
      <p:pic>
        <p:nvPicPr>
          <p:cNvPr id="3" name="Grafik 2"/>
          <p:cNvPicPr>
            <a:picLocks noChangeAspect="1"/>
          </p:cNvPicPr>
          <p:nvPr/>
        </p:nvPicPr>
        <p:blipFill>
          <a:blip r:embed="rId2"/>
          <a:stretch>
            <a:fillRect/>
          </a:stretch>
        </p:blipFill>
        <p:spPr>
          <a:xfrm>
            <a:off x="2263639" y="2228385"/>
            <a:ext cx="7891637" cy="3837878"/>
          </a:xfrm>
          <a:prstGeom prst="rect">
            <a:avLst/>
          </a:prstGeom>
        </p:spPr>
      </p:pic>
    </p:spTree>
    <p:extLst>
      <p:ext uri="{BB962C8B-B14F-4D97-AF65-F5344CB8AC3E}">
        <p14:creationId xmlns:p14="http://schemas.microsoft.com/office/powerpoint/2010/main" val="2476404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feld 1"/>
          <p:cNvSpPr txBox="1"/>
          <p:nvPr/>
        </p:nvSpPr>
        <p:spPr>
          <a:xfrm>
            <a:off x="1115122" y="289933"/>
            <a:ext cx="9824224" cy="5909310"/>
          </a:xfrm>
          <a:prstGeom prst="rect">
            <a:avLst/>
          </a:prstGeom>
          <a:noFill/>
        </p:spPr>
        <p:txBody>
          <a:bodyPr wrap="square" rtlCol="0">
            <a:spAutoFit/>
          </a:bodyPr>
          <a:lstStyle/>
          <a:p>
            <a:endParaRPr lang="de-DE" dirty="0"/>
          </a:p>
          <a:p>
            <a:r>
              <a:rPr lang="de-DE" dirty="0"/>
              <a:t>Doch ich will die Geschichte der Reihe nach erzählen.</a:t>
            </a:r>
          </a:p>
          <a:p>
            <a:endParaRPr lang="de-DE" dirty="0"/>
          </a:p>
          <a:p>
            <a:endParaRPr lang="de-DE" dirty="0"/>
          </a:p>
          <a:p>
            <a:r>
              <a:rPr lang="de-DE" dirty="0"/>
              <a:t>Wir werden heute Abend zu folgenden Themen berichten:</a:t>
            </a:r>
          </a:p>
          <a:p>
            <a:endParaRPr lang="de-DE" dirty="0"/>
          </a:p>
          <a:p>
            <a:r>
              <a:rPr lang="de-DE" dirty="0"/>
              <a:t>Als erstes werde wir beleuchten, wie es zur Geschichte der Enteignung der Direktversicherungsinhaber kam</a:t>
            </a:r>
          </a:p>
          <a:p>
            <a:endParaRPr lang="de-DE" dirty="0"/>
          </a:p>
          <a:p>
            <a:r>
              <a:rPr lang="de-DE" dirty="0"/>
              <a:t>Als nächstes werden wir die Auswirkungen des Gesundheitsmodernisierungsgesetzes betrachten</a:t>
            </a:r>
          </a:p>
          <a:p>
            <a:endParaRPr lang="de-DE" dirty="0"/>
          </a:p>
          <a:p>
            <a:r>
              <a:rPr lang="de-DE" dirty="0"/>
              <a:t>Anschließend erfahren Sie etwas über die Ziele und die Arbeit des Vereins Direktversicherungsgeschädigte e.V.   Und danach über die rechtliche Situation  der Direktversicherungen</a:t>
            </a:r>
          </a:p>
          <a:p>
            <a:endParaRPr lang="de-DE" dirty="0"/>
          </a:p>
          <a:p>
            <a:r>
              <a:rPr lang="de-DE" dirty="0"/>
              <a:t>Abschließend werde wir die Positionen der einzelnen politischen Parteien darstellen und einen Ausblick in die Zukunft wagen</a:t>
            </a:r>
          </a:p>
          <a:p>
            <a:endParaRPr lang="de-DE" dirty="0"/>
          </a:p>
          <a:p>
            <a:r>
              <a:rPr lang="de-DE" dirty="0"/>
              <a:t>Von Verständnisfragen abgesehen, die Sie natürlich auch zwischendurch stellen können, bitte ich Sie Ihre Fragen zum Thema erst im  </a:t>
            </a:r>
            <a:r>
              <a:rPr lang="de-DE" dirty="0" err="1"/>
              <a:t>Anschluß</a:t>
            </a:r>
            <a:r>
              <a:rPr lang="de-DE" dirty="0"/>
              <a:t> an den Vortrag zu stellen</a:t>
            </a:r>
          </a:p>
          <a:p>
            <a:endParaRPr lang="de-DE" dirty="0"/>
          </a:p>
        </p:txBody>
      </p:sp>
    </p:spTree>
    <p:extLst>
      <p:ext uri="{BB962C8B-B14F-4D97-AF65-F5344CB8AC3E}">
        <p14:creationId xmlns:p14="http://schemas.microsoft.com/office/powerpoint/2010/main" val="3679970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r>
              <a:rPr lang="de-DE" dirty="0"/>
              <a:t>Positionen der politischen Parteien zum Thema Direktversicherung</a:t>
            </a:r>
          </a:p>
        </p:txBody>
      </p:sp>
      <p:pic>
        <p:nvPicPr>
          <p:cNvPr id="3" name="Grafik 2"/>
          <p:cNvPicPr>
            <a:picLocks noChangeAspect="1"/>
          </p:cNvPicPr>
          <p:nvPr/>
        </p:nvPicPr>
        <p:blipFill>
          <a:blip r:embed="rId2"/>
          <a:stretch>
            <a:fillRect/>
          </a:stretch>
        </p:blipFill>
        <p:spPr>
          <a:xfrm>
            <a:off x="2217529" y="2423183"/>
            <a:ext cx="7756942" cy="3197032"/>
          </a:xfrm>
          <a:prstGeom prst="rect">
            <a:avLst/>
          </a:prstGeom>
        </p:spPr>
      </p:pic>
    </p:spTree>
    <p:extLst>
      <p:ext uri="{BB962C8B-B14F-4D97-AF65-F5344CB8AC3E}">
        <p14:creationId xmlns:p14="http://schemas.microsoft.com/office/powerpoint/2010/main" val="21969503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485977"/>
          </a:xfrm>
          <a:solidFill>
            <a:schemeClr val="accent1">
              <a:lumMod val="20000"/>
              <a:lumOff val="80000"/>
            </a:schemeClr>
          </a:solidFill>
        </p:spPr>
        <p:txBody>
          <a:bodyPr>
            <a:normAutofit/>
          </a:bodyPr>
          <a:lstStyle/>
          <a:p>
            <a:r>
              <a:rPr lang="de-DE" dirty="0"/>
              <a:t>Positionen der politischen Parteien zum Thema Direktversicherung</a:t>
            </a:r>
          </a:p>
        </p:txBody>
      </p:sp>
      <p:pic>
        <p:nvPicPr>
          <p:cNvPr id="3" name="Grafik 2"/>
          <p:cNvPicPr>
            <a:picLocks noChangeAspect="1"/>
          </p:cNvPicPr>
          <p:nvPr/>
        </p:nvPicPr>
        <p:blipFill>
          <a:blip r:embed="rId2"/>
          <a:stretch>
            <a:fillRect/>
          </a:stretch>
        </p:blipFill>
        <p:spPr>
          <a:xfrm>
            <a:off x="2418382" y="2496712"/>
            <a:ext cx="7593671" cy="3112352"/>
          </a:xfrm>
          <a:prstGeom prst="rect">
            <a:avLst/>
          </a:prstGeom>
        </p:spPr>
      </p:pic>
    </p:spTree>
    <p:extLst>
      <p:ext uri="{BB962C8B-B14F-4D97-AF65-F5344CB8AC3E}">
        <p14:creationId xmlns:p14="http://schemas.microsoft.com/office/powerpoint/2010/main" val="29952589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47896"/>
            <a:ext cx="10515600" cy="1217490"/>
          </a:xfrm>
          <a:solidFill>
            <a:schemeClr val="accent1">
              <a:lumMod val="20000"/>
              <a:lumOff val="80000"/>
            </a:schemeClr>
          </a:solidFill>
        </p:spPr>
        <p:txBody>
          <a:bodyPr>
            <a:normAutofit/>
          </a:bodyPr>
          <a:lstStyle/>
          <a:p>
            <a:r>
              <a:rPr lang="de-DE" dirty="0"/>
              <a:t>Fazit zur Politik von SPD/Grüne u. CDU/CSU</a:t>
            </a:r>
          </a:p>
        </p:txBody>
      </p:sp>
      <p:sp>
        <p:nvSpPr>
          <p:cNvPr id="6" name="Rechteck 5"/>
          <p:cNvSpPr/>
          <p:nvPr/>
        </p:nvSpPr>
        <p:spPr>
          <a:xfrm>
            <a:off x="838200" y="1575236"/>
            <a:ext cx="10515600" cy="5047536"/>
          </a:xfrm>
          <a:prstGeom prst="rect">
            <a:avLst/>
          </a:prstGeom>
        </p:spPr>
        <p:txBody>
          <a:bodyPr wrap="square">
            <a:spAutoFit/>
          </a:bodyPr>
          <a:lstStyle/>
          <a:p>
            <a:r>
              <a:rPr lang="de-DE" sz="2000" b="1" dirty="0">
                <a:solidFill>
                  <a:srgbClr val="231F20"/>
                </a:solidFill>
                <a:latin typeface="Calibri-Bold"/>
              </a:rPr>
              <a:t>Wer erst animiert, dann kassiert,</a:t>
            </a:r>
          </a:p>
          <a:p>
            <a:endParaRPr lang="de-DE" sz="2000" b="1" dirty="0">
              <a:solidFill>
                <a:srgbClr val="231F20"/>
              </a:solidFill>
              <a:latin typeface="Calibri-Bold"/>
            </a:endParaRPr>
          </a:p>
          <a:p>
            <a:r>
              <a:rPr lang="de-DE" sz="2400" dirty="0">
                <a:solidFill>
                  <a:srgbClr val="231F20"/>
                </a:solidFill>
                <a:latin typeface="Calibri" panose="020F0502020204030204" pitchFamily="34" charset="0"/>
              </a:rPr>
              <a:t>– </a:t>
            </a:r>
            <a:r>
              <a:rPr lang="de-DE" sz="2200" dirty="0">
                <a:solidFill>
                  <a:srgbClr val="231F20"/>
                </a:solidFill>
                <a:latin typeface="Calibri" panose="020F0502020204030204" pitchFamily="34" charset="0"/>
              </a:rPr>
              <a:t>Regeln mitten im Spiel zum Nachteil der Betroffenen ändert ohne zu informieren,</a:t>
            </a:r>
          </a:p>
          <a:p>
            <a:r>
              <a:rPr lang="de-DE" sz="2200" dirty="0">
                <a:solidFill>
                  <a:srgbClr val="231F20"/>
                </a:solidFill>
                <a:latin typeface="Calibri" panose="020F0502020204030204" pitchFamily="34" charset="0"/>
              </a:rPr>
              <a:t>– Bürger für deren Eigenvorsorge bestraft statt belohnt,</a:t>
            </a:r>
          </a:p>
          <a:p>
            <a:r>
              <a:rPr lang="de-DE" sz="2200" dirty="0">
                <a:solidFill>
                  <a:srgbClr val="231F20"/>
                </a:solidFill>
                <a:latin typeface="Calibri" panose="020F0502020204030204" pitchFamily="34" charset="0"/>
              </a:rPr>
              <a:t>– Lebensplanungen und Lebensabende mutwillig zerstört,</a:t>
            </a:r>
          </a:p>
          <a:p>
            <a:r>
              <a:rPr lang="de-DE" sz="2200" dirty="0">
                <a:solidFill>
                  <a:srgbClr val="231F20"/>
                </a:solidFill>
                <a:latin typeface="Calibri" panose="020F0502020204030204" pitchFamily="34" charset="0"/>
              </a:rPr>
              <a:t>– keinen Respekt mehr vor den Lebensleistungen der Bürger hat,</a:t>
            </a:r>
          </a:p>
          <a:p>
            <a:r>
              <a:rPr lang="de-DE" sz="2200" dirty="0">
                <a:solidFill>
                  <a:srgbClr val="231F20"/>
                </a:solidFill>
                <a:latin typeface="Calibri" panose="020F0502020204030204" pitchFamily="34" charset="0"/>
              </a:rPr>
              <a:t>– Eigentumsrecht abschafft, Gleichheitsgrundsatz missachtet,</a:t>
            </a:r>
          </a:p>
          <a:p>
            <a:r>
              <a:rPr lang="de-DE" sz="2200" dirty="0">
                <a:solidFill>
                  <a:srgbClr val="231F20"/>
                </a:solidFill>
                <a:latin typeface="Calibri" panose="020F0502020204030204" pitchFamily="34" charset="0"/>
              </a:rPr>
              <a:t>– Bestands- und Vertrauensschutz aushebelt,</a:t>
            </a:r>
          </a:p>
          <a:p>
            <a:r>
              <a:rPr lang="de-DE" sz="2200" dirty="0">
                <a:solidFill>
                  <a:srgbClr val="231F20"/>
                </a:solidFill>
                <a:latin typeface="Calibri" panose="020F0502020204030204" pitchFamily="34" charset="0"/>
              </a:rPr>
              <a:t>– Treu und Glauben ad absurdum führt,</a:t>
            </a:r>
          </a:p>
          <a:p>
            <a:r>
              <a:rPr lang="de-DE" sz="2200" dirty="0">
                <a:solidFill>
                  <a:srgbClr val="231F20"/>
                </a:solidFill>
                <a:latin typeface="Calibri" panose="020F0502020204030204" pitchFamily="34" charset="0"/>
              </a:rPr>
              <a:t>– Vertragsbruch als Mittel zur Geldbeschaffung einsetzt</a:t>
            </a:r>
          </a:p>
          <a:p>
            <a:r>
              <a:rPr lang="de-DE" sz="2200" dirty="0">
                <a:solidFill>
                  <a:srgbClr val="231F20"/>
                </a:solidFill>
                <a:latin typeface="Calibri" panose="020F0502020204030204" pitchFamily="34" charset="0"/>
              </a:rPr>
              <a:t>– das BVerfG als Kronzeuge anführt für abzockende Politik,</a:t>
            </a:r>
          </a:p>
          <a:p>
            <a:r>
              <a:rPr lang="de-DE" sz="2200" dirty="0">
                <a:solidFill>
                  <a:srgbClr val="231F20"/>
                </a:solidFill>
                <a:latin typeface="Calibri" panose="020F0502020204030204" pitchFamily="34" charset="0"/>
              </a:rPr>
              <a:t>– Ethik und Moral als Fremdworte sieht,</a:t>
            </a:r>
          </a:p>
          <a:p>
            <a:r>
              <a:rPr lang="de-DE" sz="2200" dirty="0">
                <a:solidFill>
                  <a:srgbClr val="231F20"/>
                </a:solidFill>
                <a:latin typeface="Calibri" panose="020F0502020204030204" pitchFamily="34" charset="0"/>
              </a:rPr>
              <a:t>– Bürger als Untergebene betrachtet, denen man Sonderopfer einfach überstülpt,</a:t>
            </a:r>
          </a:p>
          <a:p>
            <a:endParaRPr lang="de-DE" dirty="0">
              <a:solidFill>
                <a:srgbClr val="231F20"/>
              </a:solidFill>
              <a:latin typeface="Calibri" panose="020F0502020204030204" pitchFamily="34" charset="0"/>
            </a:endParaRPr>
          </a:p>
          <a:p>
            <a:r>
              <a:rPr lang="de-DE" sz="2000" b="1" dirty="0">
                <a:solidFill>
                  <a:srgbClr val="231F20"/>
                </a:solidFill>
                <a:latin typeface="Calibri-Bold"/>
              </a:rPr>
              <a:t>hat das Vertrauen verspielt und kann nicht mehr gewählt werden.</a:t>
            </a:r>
            <a:endParaRPr lang="de-DE" sz="2000" dirty="0"/>
          </a:p>
        </p:txBody>
      </p:sp>
    </p:spTree>
    <p:extLst>
      <p:ext uri="{BB962C8B-B14F-4D97-AF65-F5344CB8AC3E}">
        <p14:creationId xmlns:p14="http://schemas.microsoft.com/office/powerpoint/2010/main" val="26713529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5107" y="3108325"/>
            <a:ext cx="10515600" cy="1325563"/>
          </a:xfrm>
          <a:solidFill>
            <a:schemeClr val="accent1">
              <a:lumMod val="20000"/>
              <a:lumOff val="80000"/>
            </a:schemeClr>
          </a:solidFill>
        </p:spPr>
        <p:txBody>
          <a:bodyPr>
            <a:normAutofit/>
          </a:bodyPr>
          <a:lstStyle/>
          <a:p>
            <a:pPr algn="ctr"/>
            <a:r>
              <a:rPr lang="de-DE" dirty="0"/>
              <a:t>Ausblick</a:t>
            </a:r>
          </a:p>
        </p:txBody>
      </p:sp>
      <p:pic>
        <p:nvPicPr>
          <p:cNvPr id="5" name="Inhaltsplatzhalt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6107" y="503819"/>
            <a:ext cx="2514600" cy="1571625"/>
          </a:xfrm>
          <a:prstGeom prst="rect">
            <a:avLst/>
          </a:prstGeom>
        </p:spPr>
      </p:pic>
    </p:spTree>
    <p:extLst>
      <p:ext uri="{BB962C8B-B14F-4D97-AF65-F5344CB8AC3E}">
        <p14:creationId xmlns:p14="http://schemas.microsoft.com/office/powerpoint/2010/main" val="33960501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pPr algn="ctr"/>
            <a:r>
              <a:rPr lang="de-DE" dirty="0"/>
              <a:t>Ausblick</a:t>
            </a:r>
          </a:p>
        </p:txBody>
      </p:sp>
      <p:sp>
        <p:nvSpPr>
          <p:cNvPr id="3" name="Inhaltsplatzhalter 2"/>
          <p:cNvSpPr>
            <a:spLocks noGrp="1"/>
          </p:cNvSpPr>
          <p:nvPr>
            <p:ph idx="1"/>
          </p:nvPr>
        </p:nvSpPr>
        <p:spPr>
          <a:xfrm>
            <a:off x="347547" y="2452952"/>
            <a:ext cx="11496906" cy="3830617"/>
          </a:xfrm>
        </p:spPr>
        <p:txBody>
          <a:bodyPr>
            <a:noAutofit/>
          </a:bodyPr>
          <a:lstStyle/>
          <a:p>
            <a:pPr marL="0" indent="0">
              <a:buNone/>
            </a:pPr>
            <a:r>
              <a:rPr lang="de-DE" sz="2400" dirty="0">
                <a:solidFill>
                  <a:srgbClr val="000000"/>
                </a:solidFill>
                <a:latin typeface="Montserrat-Regular"/>
              </a:rPr>
              <a:t>Die gesetzliche Rente, ist auf Grund von Maßnahmen wie Mütterrente, Rente mit 63 und Grundrente, nach 2025, auf Grund der Verrentung der geburtenstarken Jahrgänge, mit den derzeitigen Rahmenbedingungen, nicht mehr finanzierbar.</a:t>
            </a:r>
          </a:p>
          <a:p>
            <a:pPr marL="0" indent="0">
              <a:buNone/>
            </a:pPr>
            <a:endParaRPr lang="de-DE" sz="2400" dirty="0">
              <a:solidFill>
                <a:srgbClr val="000000"/>
              </a:solidFill>
              <a:latin typeface="Montserrat-Regular"/>
            </a:endParaRPr>
          </a:p>
          <a:p>
            <a:pPr marL="0" indent="0">
              <a:buNone/>
            </a:pPr>
            <a:r>
              <a:rPr lang="de-DE" sz="2400" dirty="0">
                <a:solidFill>
                  <a:srgbClr val="000000"/>
                </a:solidFill>
                <a:latin typeface="Montserrat-Regular"/>
              </a:rPr>
              <a:t>Politische „Geschenke“ wie die o.g. müssten deshalb aus dem Steueraufkommen finanziert werden, oder ganz unterbleiben, da sie neue Ungerechtigkeiten schaffen.</a:t>
            </a:r>
          </a:p>
          <a:p>
            <a:pPr marL="0" indent="0">
              <a:buNone/>
            </a:pPr>
            <a:endParaRPr lang="de-DE" sz="2400" dirty="0">
              <a:solidFill>
                <a:srgbClr val="000000"/>
              </a:solidFill>
              <a:latin typeface="Montserrat-Regular"/>
            </a:endParaRPr>
          </a:p>
          <a:p>
            <a:pPr marL="0" indent="0">
              <a:buNone/>
            </a:pPr>
            <a:r>
              <a:rPr lang="de-DE" sz="2400" dirty="0">
                <a:solidFill>
                  <a:srgbClr val="000000"/>
                </a:solidFill>
                <a:latin typeface="Montserrat-Regular"/>
              </a:rPr>
              <a:t>Die vor Jahren eingesetzte </a:t>
            </a:r>
            <a:r>
              <a:rPr lang="de-DE" sz="2400" dirty="0" err="1">
                <a:solidFill>
                  <a:srgbClr val="000000"/>
                </a:solidFill>
                <a:latin typeface="Montserrat-Regular"/>
              </a:rPr>
              <a:t>Rentenkommision</a:t>
            </a:r>
            <a:r>
              <a:rPr lang="de-DE" sz="2400" dirty="0">
                <a:solidFill>
                  <a:srgbClr val="000000"/>
                </a:solidFill>
                <a:latin typeface="Montserrat-Regular"/>
              </a:rPr>
              <a:t> soll im März 2020 Vorschläge für eine zukunftsfähige gesetzliche Rente vorlegen. Mit Entlastungen der Rentner ist eher nicht zu rechnen</a:t>
            </a:r>
          </a:p>
        </p:txBody>
      </p:sp>
      <p:sp>
        <p:nvSpPr>
          <p:cNvPr id="4" name="Textfeld 3"/>
          <p:cNvSpPr txBox="1"/>
          <p:nvPr/>
        </p:nvSpPr>
        <p:spPr>
          <a:xfrm>
            <a:off x="11453446" y="140677"/>
            <a:ext cx="527539" cy="461665"/>
          </a:xfrm>
          <a:prstGeom prst="rect">
            <a:avLst/>
          </a:prstGeom>
          <a:noFill/>
        </p:spPr>
        <p:txBody>
          <a:bodyPr wrap="square" rtlCol="0">
            <a:spAutoFit/>
          </a:bodyPr>
          <a:lstStyle/>
          <a:p>
            <a:r>
              <a:rPr lang="de-DE" sz="2400" dirty="0"/>
              <a:t>10</a:t>
            </a:r>
          </a:p>
        </p:txBody>
      </p:sp>
    </p:spTree>
    <p:extLst>
      <p:ext uri="{BB962C8B-B14F-4D97-AF65-F5344CB8AC3E}">
        <p14:creationId xmlns:p14="http://schemas.microsoft.com/office/powerpoint/2010/main" val="2974963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pPr algn="ctr"/>
            <a:r>
              <a:rPr lang="de-DE" dirty="0"/>
              <a:t>Ausblick</a:t>
            </a:r>
          </a:p>
        </p:txBody>
      </p:sp>
      <p:sp>
        <p:nvSpPr>
          <p:cNvPr id="3" name="Inhaltsplatzhalter 2"/>
          <p:cNvSpPr>
            <a:spLocks noGrp="1"/>
          </p:cNvSpPr>
          <p:nvPr>
            <p:ph idx="1"/>
          </p:nvPr>
        </p:nvSpPr>
        <p:spPr>
          <a:xfrm>
            <a:off x="347547" y="2171312"/>
            <a:ext cx="11496906" cy="4487395"/>
          </a:xfrm>
        </p:spPr>
        <p:txBody>
          <a:bodyPr>
            <a:noAutofit/>
          </a:bodyPr>
          <a:lstStyle/>
          <a:p>
            <a:pPr marL="0" indent="0">
              <a:buNone/>
            </a:pPr>
            <a:r>
              <a:rPr lang="de-DE" sz="2400" dirty="0">
                <a:solidFill>
                  <a:srgbClr val="000000"/>
                </a:solidFill>
                <a:latin typeface="Montserrat-Regular"/>
              </a:rPr>
              <a:t>Zukünftig müssten Beamte, Selbstständige und Abgeordnete in die gesetzliche Rente und in die gesetzliche Krankenkasse einzahlen, um die schlechten Risiken, wie ALG II Empfänger und </a:t>
            </a:r>
            <a:r>
              <a:rPr lang="de-DE" sz="2400" dirty="0" err="1">
                <a:solidFill>
                  <a:srgbClr val="000000"/>
                </a:solidFill>
                <a:latin typeface="Montserrat-Regular"/>
              </a:rPr>
              <a:t>Niedriglöhner</a:t>
            </a:r>
            <a:r>
              <a:rPr lang="de-DE" sz="2400" dirty="0">
                <a:solidFill>
                  <a:srgbClr val="000000"/>
                </a:solidFill>
                <a:latin typeface="Montserrat-Regular"/>
              </a:rPr>
              <a:t> mit zu tragen</a:t>
            </a:r>
          </a:p>
          <a:p>
            <a:pPr marL="0" indent="0">
              <a:buNone/>
            </a:pPr>
            <a:endParaRPr lang="de-DE" sz="2400" dirty="0">
              <a:solidFill>
                <a:srgbClr val="000000"/>
              </a:solidFill>
              <a:latin typeface="Montserrat-Regular"/>
            </a:endParaRPr>
          </a:p>
          <a:p>
            <a:pPr marL="0" indent="0">
              <a:buNone/>
            </a:pPr>
            <a:r>
              <a:rPr lang="de-DE" sz="2400" dirty="0">
                <a:solidFill>
                  <a:srgbClr val="231F20"/>
                </a:solidFill>
                <a:latin typeface="Calibri-Bold"/>
              </a:rPr>
              <a:t>Beamte </a:t>
            </a:r>
            <a:r>
              <a:rPr lang="de-DE" sz="2400" dirty="0">
                <a:solidFill>
                  <a:srgbClr val="231F20"/>
                </a:solidFill>
                <a:latin typeface="Calibri" panose="020F0502020204030204" pitchFamily="34" charset="0"/>
              </a:rPr>
              <a:t>erhalten heute, ohne nennenswerten Eigenanteil, bereits ab dem 5. Dienstjahr eine </a:t>
            </a:r>
            <a:r>
              <a:rPr lang="de-DE" sz="2400" dirty="0">
                <a:solidFill>
                  <a:srgbClr val="231F20"/>
                </a:solidFill>
                <a:latin typeface="Calibri-Bold"/>
              </a:rPr>
              <a:t>Mindestpension von 1.660 Euro. </a:t>
            </a:r>
          </a:p>
          <a:p>
            <a:pPr marL="0" indent="0">
              <a:buNone/>
            </a:pPr>
            <a:r>
              <a:rPr lang="de-DE" sz="2400" dirty="0">
                <a:solidFill>
                  <a:srgbClr val="231F20"/>
                </a:solidFill>
                <a:latin typeface="Calibri-Bold"/>
              </a:rPr>
              <a:t>Hier wird nicht wie bei der Rente gefragt, wer soll das bezahlen?</a:t>
            </a:r>
            <a:endParaRPr lang="de-DE" sz="2400" dirty="0">
              <a:solidFill>
                <a:srgbClr val="000000"/>
              </a:solidFill>
              <a:latin typeface="Montserrat-Regular"/>
            </a:endParaRPr>
          </a:p>
          <a:p>
            <a:pPr marL="0" indent="0">
              <a:buNone/>
            </a:pPr>
            <a:endParaRPr lang="de-DE" sz="2400" dirty="0">
              <a:solidFill>
                <a:srgbClr val="231F20"/>
              </a:solidFill>
              <a:latin typeface="Calibri-Bold"/>
            </a:endParaRPr>
          </a:p>
          <a:p>
            <a:pPr marL="0" indent="0">
              <a:buNone/>
            </a:pPr>
            <a:r>
              <a:rPr lang="de-DE" sz="2400" dirty="0">
                <a:solidFill>
                  <a:srgbClr val="231F20"/>
                </a:solidFill>
                <a:latin typeface="Calibri-Bold"/>
              </a:rPr>
              <a:t>Die Pensionslasten sind ein ungedecktes Billionen-Risiko im Staatshaushalt. In der offiziellen Staatsverschuldung werden sie nicht erwähnt.</a:t>
            </a:r>
          </a:p>
          <a:p>
            <a:pPr marL="0" indent="0">
              <a:buNone/>
            </a:pPr>
            <a:endParaRPr lang="de-DE" sz="2400" dirty="0">
              <a:solidFill>
                <a:srgbClr val="231F20"/>
              </a:solidFill>
              <a:latin typeface="Calibri-Bold"/>
            </a:endParaRPr>
          </a:p>
          <a:p>
            <a:pPr marL="0" indent="0">
              <a:buNone/>
            </a:pPr>
            <a:endParaRPr lang="de-DE" sz="2400" dirty="0">
              <a:solidFill>
                <a:srgbClr val="231F20"/>
              </a:solidFill>
              <a:latin typeface="Calibri-Bold"/>
            </a:endParaRPr>
          </a:p>
          <a:p>
            <a:pPr marL="0" indent="0">
              <a:buNone/>
            </a:pPr>
            <a:endParaRPr lang="de-DE" sz="2400" dirty="0">
              <a:solidFill>
                <a:srgbClr val="231F20"/>
              </a:solidFill>
              <a:latin typeface="Calibri-Bold"/>
            </a:endParaRPr>
          </a:p>
          <a:p>
            <a:pPr marL="0" indent="0">
              <a:buNone/>
            </a:pPr>
            <a:endParaRPr lang="de-DE" sz="2400" dirty="0">
              <a:solidFill>
                <a:srgbClr val="000000"/>
              </a:solidFill>
              <a:latin typeface="Montserrat-Regular"/>
            </a:endParaRPr>
          </a:p>
          <a:p>
            <a:pPr marL="0" indent="0">
              <a:buNone/>
            </a:pPr>
            <a:endParaRPr lang="de-DE" sz="2400" dirty="0"/>
          </a:p>
        </p:txBody>
      </p:sp>
      <p:sp>
        <p:nvSpPr>
          <p:cNvPr id="4" name="Textfeld 3"/>
          <p:cNvSpPr txBox="1"/>
          <p:nvPr/>
        </p:nvSpPr>
        <p:spPr>
          <a:xfrm>
            <a:off x="11453446" y="140677"/>
            <a:ext cx="539262" cy="461665"/>
          </a:xfrm>
          <a:prstGeom prst="rect">
            <a:avLst/>
          </a:prstGeom>
          <a:noFill/>
        </p:spPr>
        <p:txBody>
          <a:bodyPr wrap="square" rtlCol="0">
            <a:spAutoFit/>
          </a:bodyPr>
          <a:lstStyle/>
          <a:p>
            <a:r>
              <a:rPr lang="de-DE" sz="2400" dirty="0"/>
              <a:t>11</a:t>
            </a:r>
          </a:p>
        </p:txBody>
      </p:sp>
    </p:spTree>
    <p:extLst>
      <p:ext uri="{BB962C8B-B14F-4D97-AF65-F5344CB8AC3E}">
        <p14:creationId xmlns:p14="http://schemas.microsoft.com/office/powerpoint/2010/main" val="15784153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pPr algn="ctr"/>
            <a:r>
              <a:rPr lang="de-DE" dirty="0"/>
              <a:t>Ausblick</a:t>
            </a:r>
          </a:p>
        </p:txBody>
      </p:sp>
      <p:sp>
        <p:nvSpPr>
          <p:cNvPr id="7" name="Rechteck 6"/>
          <p:cNvSpPr/>
          <p:nvPr/>
        </p:nvSpPr>
        <p:spPr>
          <a:xfrm>
            <a:off x="947854" y="1997839"/>
            <a:ext cx="10405946" cy="4524315"/>
          </a:xfrm>
          <a:prstGeom prst="rect">
            <a:avLst/>
          </a:prstGeom>
        </p:spPr>
        <p:txBody>
          <a:bodyPr wrap="square">
            <a:spAutoFit/>
          </a:bodyPr>
          <a:lstStyle/>
          <a:p>
            <a:r>
              <a:rPr lang="de-DE" sz="2400" dirty="0">
                <a:solidFill>
                  <a:srgbClr val="231F20"/>
                </a:solidFill>
                <a:latin typeface="Calibri" panose="020F0502020204030204" pitchFamily="34" charset="0"/>
              </a:rPr>
              <a:t>Wir haben eine Zwei-Klassen-Gesellschaft, das wird bei allen Diskussionen bewusst verschwiegen</a:t>
            </a:r>
            <a:r>
              <a:rPr lang="de-DE" sz="2400" b="1" dirty="0">
                <a:solidFill>
                  <a:srgbClr val="231F20"/>
                </a:solidFill>
                <a:latin typeface="Calibri" panose="020F0502020204030204" pitchFamily="34" charset="0"/>
              </a:rPr>
              <a:t>.    Rentner vs. Pensionäre</a:t>
            </a:r>
          </a:p>
          <a:p>
            <a:r>
              <a:rPr lang="de-DE" sz="2400" dirty="0">
                <a:solidFill>
                  <a:srgbClr val="231F20"/>
                </a:solidFill>
                <a:latin typeface="Calibri" panose="020F0502020204030204" pitchFamily="34" charset="0"/>
              </a:rPr>
              <a:t>Aber im Bundestag haben die Pensionäre (Beamte) die absolute Mehrheit </a:t>
            </a:r>
          </a:p>
          <a:p>
            <a:endParaRPr lang="de-DE" sz="2400" dirty="0">
              <a:solidFill>
                <a:srgbClr val="231F20"/>
              </a:solidFill>
              <a:latin typeface="Calibri" panose="020F0502020204030204" pitchFamily="34" charset="0"/>
            </a:endParaRPr>
          </a:p>
          <a:p>
            <a:r>
              <a:rPr lang="de-DE" sz="2400" dirty="0">
                <a:solidFill>
                  <a:srgbClr val="231F20"/>
                </a:solidFill>
                <a:latin typeface="Calibri" panose="020F0502020204030204" pitchFamily="34" charset="0"/>
              </a:rPr>
              <a:t>Unsere Renten sind im Vergleich zu anderen europäischen Ländern unter</a:t>
            </a:r>
          </a:p>
          <a:p>
            <a:r>
              <a:rPr lang="de-DE" sz="2400" dirty="0">
                <a:solidFill>
                  <a:srgbClr val="231F20"/>
                </a:solidFill>
                <a:latin typeface="Calibri" panose="020F0502020204030204" pitchFamily="34" charset="0"/>
              </a:rPr>
              <a:t>OECD-Durchschnitt. </a:t>
            </a:r>
          </a:p>
          <a:p>
            <a:endParaRPr lang="de-DE" sz="2400" dirty="0">
              <a:solidFill>
                <a:srgbClr val="231F20"/>
              </a:solidFill>
              <a:latin typeface="Calibri" panose="020F0502020204030204" pitchFamily="34" charset="0"/>
            </a:endParaRPr>
          </a:p>
          <a:p>
            <a:r>
              <a:rPr lang="de-DE" sz="2400" dirty="0">
                <a:solidFill>
                  <a:srgbClr val="231F20"/>
                </a:solidFill>
                <a:latin typeface="Calibri" panose="020F0502020204030204" pitchFamily="34" charset="0"/>
              </a:rPr>
              <a:t>Kein Wunder, werden die Rentenkassen seit Konrad Adenauer mit</a:t>
            </a:r>
          </a:p>
          <a:p>
            <a:r>
              <a:rPr lang="de-DE" sz="2400" dirty="0">
                <a:solidFill>
                  <a:srgbClr val="231F20"/>
                </a:solidFill>
                <a:latin typeface="Calibri" panose="020F0502020204030204" pitchFamily="34" charset="0"/>
              </a:rPr>
              <a:t>versicherungsfremdem Leistungen belastet, an denen sich weder Abgeordnete, Beamte noch Freiberufler und Selbstständige beteiligen.</a:t>
            </a:r>
          </a:p>
          <a:p>
            <a:endParaRPr lang="de-DE" sz="2400" dirty="0">
              <a:solidFill>
                <a:srgbClr val="231F20"/>
              </a:solidFill>
              <a:latin typeface="Calibri" panose="020F0502020204030204" pitchFamily="34" charset="0"/>
            </a:endParaRPr>
          </a:p>
          <a:p>
            <a:r>
              <a:rPr lang="de-DE" sz="2400" dirty="0">
                <a:solidFill>
                  <a:srgbClr val="231F20"/>
                </a:solidFill>
                <a:latin typeface="Calibri" panose="020F0502020204030204" pitchFamily="34" charset="0"/>
              </a:rPr>
              <a:t> Solidarität predigen, sie den anderen aber verweigern, ist </a:t>
            </a:r>
            <a:r>
              <a:rPr lang="de-DE" sz="2400" b="1" dirty="0">
                <a:solidFill>
                  <a:srgbClr val="231F20"/>
                </a:solidFill>
                <a:latin typeface="Calibri-Bold"/>
              </a:rPr>
              <a:t>egoistisch.</a:t>
            </a:r>
          </a:p>
        </p:txBody>
      </p:sp>
      <p:sp>
        <p:nvSpPr>
          <p:cNvPr id="4" name="Textfeld 3"/>
          <p:cNvSpPr txBox="1"/>
          <p:nvPr/>
        </p:nvSpPr>
        <p:spPr>
          <a:xfrm>
            <a:off x="11453446" y="140677"/>
            <a:ext cx="574431" cy="461665"/>
          </a:xfrm>
          <a:prstGeom prst="rect">
            <a:avLst/>
          </a:prstGeom>
          <a:noFill/>
        </p:spPr>
        <p:txBody>
          <a:bodyPr wrap="square" rtlCol="0">
            <a:spAutoFit/>
          </a:bodyPr>
          <a:lstStyle/>
          <a:p>
            <a:r>
              <a:rPr lang="de-DE" sz="2400" dirty="0"/>
              <a:t>12</a:t>
            </a:r>
          </a:p>
        </p:txBody>
      </p:sp>
    </p:spTree>
    <p:extLst>
      <p:ext uri="{BB962C8B-B14F-4D97-AF65-F5344CB8AC3E}">
        <p14:creationId xmlns:p14="http://schemas.microsoft.com/office/powerpoint/2010/main" val="19928005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pPr algn="ctr"/>
            <a:r>
              <a:rPr lang="de-DE" dirty="0"/>
              <a:t>Ausblick</a:t>
            </a:r>
          </a:p>
        </p:txBody>
      </p:sp>
      <p:sp>
        <p:nvSpPr>
          <p:cNvPr id="3" name="Rechteck 2"/>
          <p:cNvSpPr/>
          <p:nvPr/>
        </p:nvSpPr>
        <p:spPr>
          <a:xfrm>
            <a:off x="838200" y="2257221"/>
            <a:ext cx="10515600" cy="3785652"/>
          </a:xfrm>
          <a:prstGeom prst="rect">
            <a:avLst/>
          </a:prstGeom>
        </p:spPr>
        <p:txBody>
          <a:bodyPr wrap="square">
            <a:spAutoFit/>
          </a:bodyPr>
          <a:lstStyle/>
          <a:p>
            <a:r>
              <a:rPr lang="de-DE" sz="2400" dirty="0">
                <a:solidFill>
                  <a:srgbClr val="000000"/>
                </a:solidFill>
                <a:latin typeface="Arial" panose="020B0604020202020204" pitchFamily="34" charset="0"/>
              </a:rPr>
              <a:t>Vorbild Österreich:</a:t>
            </a:r>
          </a:p>
          <a:p>
            <a:endParaRPr lang="de-DE" sz="2400" dirty="0">
              <a:solidFill>
                <a:srgbClr val="000000"/>
              </a:solidFill>
              <a:latin typeface="Arial" panose="020B0604020202020204" pitchFamily="34" charset="0"/>
            </a:endParaRPr>
          </a:p>
          <a:p>
            <a:r>
              <a:rPr lang="de-DE" sz="2400" dirty="0">
                <a:solidFill>
                  <a:srgbClr val="000000"/>
                </a:solidFill>
                <a:latin typeface="Arial" panose="020B0604020202020204" pitchFamily="34" charset="0"/>
              </a:rPr>
              <a:t>Seit 2005 zahlen dort auch Selbstständige, Beamte, Abgeordnete in die gesetzliche Rentenversicherung ein.</a:t>
            </a:r>
          </a:p>
          <a:p>
            <a:endParaRPr lang="de-DE" sz="2400" dirty="0">
              <a:solidFill>
                <a:srgbClr val="000000"/>
              </a:solidFill>
              <a:latin typeface="Arial" panose="020B0604020202020204" pitchFamily="34" charset="0"/>
            </a:endParaRPr>
          </a:p>
          <a:p>
            <a:r>
              <a:rPr lang="de-DE" sz="2400" dirty="0">
                <a:solidFill>
                  <a:srgbClr val="000000"/>
                </a:solidFill>
                <a:latin typeface="Arial" panose="020B0604020202020204" pitchFamily="34" charset="0"/>
              </a:rPr>
              <a:t>Durchschnittlich bekommen dort Frauen 500 Euro und Männer 900 Euro mehr als in Deutschland.</a:t>
            </a:r>
          </a:p>
          <a:p>
            <a:endParaRPr lang="de-DE" sz="2400" dirty="0">
              <a:solidFill>
                <a:srgbClr val="000000"/>
              </a:solidFill>
              <a:latin typeface="Arial" panose="020B0604020202020204" pitchFamily="34" charset="0"/>
            </a:endParaRPr>
          </a:p>
          <a:p>
            <a:r>
              <a:rPr lang="de-DE" sz="2400" dirty="0">
                <a:solidFill>
                  <a:srgbClr val="000000"/>
                </a:solidFill>
                <a:latin typeface="Arial" panose="020B0604020202020204" pitchFamily="34" charset="0"/>
              </a:rPr>
              <a:t>Während in Deutschland die Altersarmut seit 2005 gestiegen ist, ist sie in Österreich deutlich zurückgegangen.</a:t>
            </a:r>
          </a:p>
        </p:txBody>
      </p:sp>
      <p:sp>
        <p:nvSpPr>
          <p:cNvPr id="4" name="Textfeld 3"/>
          <p:cNvSpPr txBox="1"/>
          <p:nvPr/>
        </p:nvSpPr>
        <p:spPr>
          <a:xfrm>
            <a:off x="11453446" y="140677"/>
            <a:ext cx="586154" cy="461665"/>
          </a:xfrm>
          <a:prstGeom prst="rect">
            <a:avLst/>
          </a:prstGeom>
          <a:noFill/>
        </p:spPr>
        <p:txBody>
          <a:bodyPr wrap="square" rtlCol="0">
            <a:spAutoFit/>
          </a:bodyPr>
          <a:lstStyle/>
          <a:p>
            <a:r>
              <a:rPr lang="de-DE" sz="2400" dirty="0"/>
              <a:t>13</a:t>
            </a:r>
          </a:p>
        </p:txBody>
      </p:sp>
    </p:spTree>
    <p:extLst>
      <p:ext uri="{BB962C8B-B14F-4D97-AF65-F5344CB8AC3E}">
        <p14:creationId xmlns:p14="http://schemas.microsoft.com/office/powerpoint/2010/main" val="32646630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pPr algn="ctr"/>
            <a:r>
              <a:rPr lang="de-DE" dirty="0"/>
              <a:t>Ausblick</a:t>
            </a:r>
          </a:p>
        </p:txBody>
      </p:sp>
      <p:sp>
        <p:nvSpPr>
          <p:cNvPr id="3" name="Inhaltsplatzhalter 2"/>
          <p:cNvSpPr>
            <a:spLocks noGrp="1"/>
          </p:cNvSpPr>
          <p:nvPr>
            <p:ph idx="1"/>
          </p:nvPr>
        </p:nvSpPr>
        <p:spPr>
          <a:xfrm>
            <a:off x="347547" y="2373751"/>
            <a:ext cx="11496906" cy="4351338"/>
          </a:xfrm>
        </p:spPr>
        <p:txBody>
          <a:bodyPr>
            <a:noAutofit/>
          </a:bodyPr>
          <a:lstStyle/>
          <a:p>
            <a:pPr marL="0" indent="0">
              <a:buNone/>
            </a:pPr>
            <a:r>
              <a:rPr lang="de-DE" sz="2400" dirty="0">
                <a:solidFill>
                  <a:srgbClr val="000000"/>
                </a:solidFill>
                <a:latin typeface="Montserrat-Regular"/>
              </a:rPr>
              <a:t>Auch die gesetzliche Krankenversicherung wird in den nächsten Jahren wieder ins Minus rutschen</a:t>
            </a:r>
          </a:p>
          <a:p>
            <a:pPr marL="0" indent="0">
              <a:buNone/>
            </a:pPr>
            <a:endParaRPr lang="de-DE" sz="2400" dirty="0">
              <a:solidFill>
                <a:srgbClr val="000000"/>
              </a:solidFill>
              <a:latin typeface="Montserrat-Regular"/>
            </a:endParaRPr>
          </a:p>
          <a:p>
            <a:pPr marL="0" indent="0">
              <a:buNone/>
            </a:pPr>
            <a:r>
              <a:rPr lang="de-DE" sz="2400" dirty="0">
                <a:solidFill>
                  <a:srgbClr val="000000"/>
                </a:solidFill>
                <a:latin typeface="Montserrat-Regular"/>
              </a:rPr>
              <a:t>Wir brauchen deshalb einen Finanzausgleich für zu geringe Zuschüsse für ALG II Empfänger, aus dem Steuertopf</a:t>
            </a:r>
          </a:p>
          <a:p>
            <a:pPr marL="0" indent="0">
              <a:buNone/>
            </a:pPr>
            <a:endParaRPr lang="de-DE" sz="2400" dirty="0">
              <a:solidFill>
                <a:srgbClr val="000000"/>
              </a:solidFill>
              <a:latin typeface="Montserrat-Regular"/>
            </a:endParaRPr>
          </a:p>
          <a:p>
            <a:pPr marL="0" indent="0">
              <a:buNone/>
            </a:pPr>
            <a:r>
              <a:rPr lang="de-DE" sz="2400" dirty="0">
                <a:solidFill>
                  <a:srgbClr val="000000"/>
                </a:solidFill>
                <a:latin typeface="Montserrat-Regular"/>
              </a:rPr>
              <a:t>Selbstständige, Beamte u. Abgeordnete müssten zukünftig in die gesetzliche Krankenversicherung einzahlen, denn sie profitieren von unserem Gesundheitssystem, tragen aber nur unzureichend dazu bei.</a:t>
            </a:r>
          </a:p>
          <a:p>
            <a:pPr marL="0" indent="0">
              <a:buNone/>
            </a:pPr>
            <a:endParaRPr lang="de-DE" sz="2400" dirty="0"/>
          </a:p>
        </p:txBody>
      </p:sp>
      <p:sp>
        <p:nvSpPr>
          <p:cNvPr id="4" name="Textfeld 3"/>
          <p:cNvSpPr txBox="1"/>
          <p:nvPr/>
        </p:nvSpPr>
        <p:spPr>
          <a:xfrm>
            <a:off x="11453446" y="140677"/>
            <a:ext cx="586154" cy="461665"/>
          </a:xfrm>
          <a:prstGeom prst="rect">
            <a:avLst/>
          </a:prstGeom>
          <a:noFill/>
        </p:spPr>
        <p:txBody>
          <a:bodyPr wrap="square" rtlCol="0">
            <a:spAutoFit/>
          </a:bodyPr>
          <a:lstStyle/>
          <a:p>
            <a:r>
              <a:rPr lang="de-DE" sz="2400" dirty="0"/>
              <a:t>14</a:t>
            </a:r>
          </a:p>
        </p:txBody>
      </p:sp>
    </p:spTree>
    <p:extLst>
      <p:ext uri="{BB962C8B-B14F-4D97-AF65-F5344CB8AC3E}">
        <p14:creationId xmlns:p14="http://schemas.microsoft.com/office/powerpoint/2010/main" val="30980605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20000"/>
              <a:lumOff val="80000"/>
            </a:schemeClr>
          </a:solidFill>
        </p:spPr>
        <p:txBody>
          <a:bodyPr>
            <a:normAutofit/>
          </a:bodyPr>
          <a:lstStyle/>
          <a:p>
            <a:pPr algn="ctr"/>
            <a:r>
              <a:rPr lang="de-DE" dirty="0"/>
              <a:t>Ausblick</a:t>
            </a:r>
          </a:p>
        </p:txBody>
      </p:sp>
      <p:sp>
        <p:nvSpPr>
          <p:cNvPr id="3" name="Inhaltsplatzhalter 2"/>
          <p:cNvSpPr>
            <a:spLocks noGrp="1"/>
          </p:cNvSpPr>
          <p:nvPr>
            <p:ph idx="1"/>
          </p:nvPr>
        </p:nvSpPr>
        <p:spPr>
          <a:xfrm>
            <a:off x="347547" y="2115843"/>
            <a:ext cx="11496906" cy="4351338"/>
          </a:xfrm>
        </p:spPr>
        <p:txBody>
          <a:bodyPr>
            <a:noAutofit/>
          </a:bodyPr>
          <a:lstStyle/>
          <a:p>
            <a:pPr marL="0" indent="0">
              <a:buNone/>
            </a:pPr>
            <a:r>
              <a:rPr lang="de-DE" sz="2400" dirty="0">
                <a:solidFill>
                  <a:srgbClr val="000000"/>
                </a:solidFill>
                <a:latin typeface="Montserrat-Regular"/>
              </a:rPr>
              <a:t>Der Verein „</a:t>
            </a:r>
            <a:r>
              <a:rPr lang="de-DE" sz="2400" dirty="0" err="1">
                <a:solidFill>
                  <a:srgbClr val="000000"/>
                </a:solidFill>
                <a:latin typeface="Montserrat-Regular"/>
              </a:rPr>
              <a:t>Direktversicherunggeschädigte</a:t>
            </a:r>
            <a:r>
              <a:rPr lang="de-DE" sz="2400" dirty="0">
                <a:solidFill>
                  <a:srgbClr val="000000"/>
                </a:solidFill>
                <a:latin typeface="Montserrat-Regular"/>
              </a:rPr>
              <a:t> e.V.“ verfolgt die folgenden Forderungen weiterhin mit Nachdruck gegenüber der Politik:</a:t>
            </a:r>
          </a:p>
          <a:p>
            <a:pPr marL="0" indent="0">
              <a:buNone/>
            </a:pPr>
            <a:endParaRPr lang="de-DE" sz="2400" dirty="0">
              <a:solidFill>
                <a:srgbClr val="000000"/>
              </a:solidFill>
              <a:latin typeface="Montserrat-Regular"/>
            </a:endParaRPr>
          </a:p>
          <a:p>
            <a:pPr marL="0" indent="0">
              <a:buNone/>
            </a:pPr>
            <a:r>
              <a:rPr lang="de-DE" sz="2400" b="1" dirty="0">
                <a:solidFill>
                  <a:srgbClr val="000000"/>
                </a:solidFill>
                <a:latin typeface="Montserrat-Regular"/>
              </a:rPr>
              <a:t>Sofortiger Stopp der Mehrfachverbeitragung</a:t>
            </a:r>
          </a:p>
          <a:p>
            <a:pPr marL="0" indent="0">
              <a:buNone/>
            </a:pPr>
            <a:endParaRPr lang="de-DE" sz="2400" b="1" dirty="0">
              <a:solidFill>
                <a:srgbClr val="000000"/>
              </a:solidFill>
              <a:latin typeface="Montserrat-Regular"/>
            </a:endParaRPr>
          </a:p>
          <a:p>
            <a:pPr marL="0" indent="0">
              <a:buNone/>
            </a:pPr>
            <a:r>
              <a:rPr lang="de-DE" sz="2400" dirty="0">
                <a:solidFill>
                  <a:srgbClr val="000000"/>
                </a:solidFill>
                <a:latin typeface="Montserrat-Regular"/>
              </a:rPr>
              <a:t>und</a:t>
            </a:r>
          </a:p>
          <a:p>
            <a:pPr marL="0" indent="0">
              <a:buNone/>
            </a:pPr>
            <a:endParaRPr lang="de-DE" sz="2400" dirty="0">
              <a:solidFill>
                <a:srgbClr val="000000"/>
              </a:solidFill>
              <a:latin typeface="Montserrat-Regular"/>
            </a:endParaRPr>
          </a:p>
          <a:p>
            <a:pPr marL="0" indent="0">
              <a:buNone/>
            </a:pPr>
            <a:r>
              <a:rPr lang="de-DE" sz="2400" b="1" dirty="0">
                <a:solidFill>
                  <a:srgbClr val="000000"/>
                </a:solidFill>
                <a:latin typeface="Montserrat-Regular"/>
              </a:rPr>
              <a:t>Finanzielle Entschädigung für die Betroffenen, in deren Verträge mit dem GMG (Gesundheitsmodernisierungsgesetz) rückwirkend eingegriffen wurde</a:t>
            </a:r>
          </a:p>
          <a:p>
            <a:pPr marL="0" indent="0">
              <a:buNone/>
            </a:pPr>
            <a:endParaRPr lang="de-DE" sz="2400" dirty="0">
              <a:solidFill>
                <a:srgbClr val="000000"/>
              </a:solidFill>
              <a:latin typeface="Montserrat-Regular"/>
            </a:endParaRPr>
          </a:p>
          <a:p>
            <a:pPr marL="0" indent="0">
              <a:buNone/>
            </a:pPr>
            <a:endParaRPr lang="de-DE" sz="2400" dirty="0">
              <a:solidFill>
                <a:srgbClr val="000000"/>
              </a:solidFill>
              <a:latin typeface="Montserrat-Regular"/>
            </a:endParaRPr>
          </a:p>
          <a:p>
            <a:pPr marL="0" indent="0">
              <a:buNone/>
            </a:pPr>
            <a:endParaRPr lang="de-DE" sz="2400" dirty="0"/>
          </a:p>
        </p:txBody>
      </p:sp>
    </p:spTree>
    <p:extLst>
      <p:ext uri="{BB962C8B-B14F-4D97-AF65-F5344CB8AC3E}">
        <p14:creationId xmlns:p14="http://schemas.microsoft.com/office/powerpoint/2010/main" val="789850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863" y="2784940"/>
            <a:ext cx="10515600" cy="1325563"/>
          </a:xfrm>
          <a:solidFill>
            <a:schemeClr val="accent1">
              <a:lumMod val="20000"/>
              <a:lumOff val="80000"/>
            </a:schemeClr>
          </a:solidFill>
        </p:spPr>
        <p:txBody>
          <a:bodyPr/>
          <a:lstStyle/>
          <a:p>
            <a:r>
              <a:rPr lang="de-DE" dirty="0"/>
              <a:t>Historie der Enteignung durch das Gesundheitsmodernisierungsgesetz (GMG)</a:t>
            </a:r>
          </a:p>
        </p:txBody>
      </p:sp>
      <p:pic>
        <p:nvPicPr>
          <p:cNvPr id="5" name="Inhaltsplatzhalt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1863" y="347701"/>
            <a:ext cx="2514600" cy="1571625"/>
          </a:xfrm>
          <a:prstGeom prst="rect">
            <a:avLst/>
          </a:prstGeom>
        </p:spPr>
      </p:pic>
    </p:spTree>
    <p:extLst>
      <p:ext uri="{BB962C8B-B14F-4D97-AF65-F5344CB8AC3E}">
        <p14:creationId xmlns:p14="http://schemas.microsoft.com/office/powerpoint/2010/main" val="2318361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0073" y="2796091"/>
            <a:ext cx="10515600" cy="1325563"/>
          </a:xfrm>
          <a:solidFill>
            <a:schemeClr val="accent1">
              <a:lumMod val="20000"/>
              <a:lumOff val="80000"/>
            </a:schemeClr>
          </a:solidFill>
        </p:spPr>
        <p:txBody>
          <a:bodyPr>
            <a:normAutofit/>
          </a:bodyPr>
          <a:lstStyle/>
          <a:p>
            <a:pPr algn="ctr"/>
            <a:r>
              <a:rPr lang="de-DE" dirty="0"/>
              <a:t>Fragen?</a:t>
            </a:r>
          </a:p>
        </p:txBody>
      </p:sp>
      <p:pic>
        <p:nvPicPr>
          <p:cNvPr id="5" name="Inhaltsplatzhalt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073" y="425760"/>
            <a:ext cx="2514600" cy="1571625"/>
          </a:xfrm>
          <a:prstGeom prst="rect">
            <a:avLst/>
          </a:prstGeom>
        </p:spPr>
      </p:pic>
    </p:spTree>
    <p:extLst>
      <p:ext uri="{BB962C8B-B14F-4D97-AF65-F5344CB8AC3E}">
        <p14:creationId xmlns:p14="http://schemas.microsoft.com/office/powerpoint/2010/main" val="3059679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09369"/>
            <a:ext cx="10515600" cy="1325563"/>
          </a:xfrm>
          <a:solidFill>
            <a:schemeClr val="accent1">
              <a:lumMod val="20000"/>
              <a:lumOff val="80000"/>
            </a:schemeClr>
          </a:solidFill>
        </p:spPr>
        <p:txBody>
          <a:bodyPr/>
          <a:lstStyle/>
          <a:p>
            <a:r>
              <a:rPr lang="de-DE" dirty="0"/>
              <a:t>Historie der Enteignung durch das Gesundheitsmodernisierungsgesetz (GMG)</a:t>
            </a:r>
          </a:p>
        </p:txBody>
      </p:sp>
      <p:pic>
        <p:nvPicPr>
          <p:cNvPr id="4" name="Grafik 3"/>
          <p:cNvPicPr>
            <a:picLocks noChangeAspect="1"/>
          </p:cNvPicPr>
          <p:nvPr/>
        </p:nvPicPr>
        <p:blipFill>
          <a:blip r:embed="rId2"/>
          <a:stretch>
            <a:fillRect/>
          </a:stretch>
        </p:blipFill>
        <p:spPr>
          <a:xfrm>
            <a:off x="3000375" y="1879677"/>
            <a:ext cx="6191250" cy="3143250"/>
          </a:xfrm>
          <a:prstGeom prst="rect">
            <a:avLst/>
          </a:prstGeom>
        </p:spPr>
      </p:pic>
      <p:sp>
        <p:nvSpPr>
          <p:cNvPr id="6" name="Textfeld 5"/>
          <p:cNvSpPr txBox="1"/>
          <p:nvPr/>
        </p:nvSpPr>
        <p:spPr>
          <a:xfrm>
            <a:off x="838200" y="5145008"/>
            <a:ext cx="10727473" cy="1569660"/>
          </a:xfrm>
          <a:prstGeom prst="rect">
            <a:avLst/>
          </a:prstGeom>
          <a:noFill/>
        </p:spPr>
        <p:txBody>
          <a:bodyPr wrap="square" rtlCol="0">
            <a:spAutoFit/>
          </a:bodyPr>
          <a:lstStyle/>
          <a:p>
            <a:r>
              <a:rPr lang="de-DE" sz="2400" dirty="0"/>
              <a:t>So sehen Politiker aus, die sich gerade auf die Enteignung der Direktversicherten und Betriebsrentner geeinigt haben!</a:t>
            </a:r>
          </a:p>
          <a:p>
            <a:r>
              <a:rPr lang="de-DE" sz="2400" dirty="0"/>
              <a:t>Lt. Horst Seehofer war die schnelle Einigung mit Ulla Schmidt, seine „schönste Nacht“ </a:t>
            </a:r>
          </a:p>
          <a:p>
            <a:r>
              <a:rPr lang="de-DE" sz="2400" dirty="0"/>
              <a:t>Für die Direktversicherten und die Betriebsrentner war es eine schreckliche Nacht</a:t>
            </a:r>
          </a:p>
        </p:txBody>
      </p:sp>
      <p:sp>
        <p:nvSpPr>
          <p:cNvPr id="5" name="Textfeld 4"/>
          <p:cNvSpPr txBox="1"/>
          <p:nvPr/>
        </p:nvSpPr>
        <p:spPr>
          <a:xfrm>
            <a:off x="11453446" y="140677"/>
            <a:ext cx="445477" cy="461665"/>
          </a:xfrm>
          <a:prstGeom prst="rect">
            <a:avLst/>
          </a:prstGeom>
          <a:noFill/>
        </p:spPr>
        <p:txBody>
          <a:bodyPr wrap="square" rtlCol="0">
            <a:spAutoFit/>
          </a:bodyPr>
          <a:lstStyle/>
          <a:p>
            <a:r>
              <a:rPr lang="de-DE" sz="2400" dirty="0"/>
              <a:t>4</a:t>
            </a:r>
          </a:p>
        </p:txBody>
      </p:sp>
    </p:spTree>
    <p:extLst>
      <p:ext uri="{BB962C8B-B14F-4D97-AF65-F5344CB8AC3E}">
        <p14:creationId xmlns:p14="http://schemas.microsoft.com/office/powerpoint/2010/main" val="1274101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09369"/>
            <a:ext cx="10515600" cy="1325563"/>
          </a:xfrm>
          <a:solidFill>
            <a:schemeClr val="accent1">
              <a:lumMod val="20000"/>
              <a:lumOff val="80000"/>
            </a:schemeClr>
          </a:solidFill>
        </p:spPr>
        <p:txBody>
          <a:bodyPr/>
          <a:lstStyle/>
          <a:p>
            <a:r>
              <a:rPr lang="de-DE" dirty="0"/>
              <a:t>Historie der Enteignung durch das Gesundheitsmodernisierungsgesetz (GMG)</a:t>
            </a:r>
          </a:p>
        </p:txBody>
      </p:sp>
      <p:graphicFrame>
        <p:nvGraphicFramePr>
          <p:cNvPr id="3" name="Tabelle 2"/>
          <p:cNvGraphicFramePr>
            <a:graphicFrameLocks noGrp="1"/>
          </p:cNvGraphicFramePr>
          <p:nvPr>
            <p:extLst>
              <p:ext uri="{D42A27DB-BD31-4B8C-83A1-F6EECF244321}">
                <p14:modId xmlns:p14="http://schemas.microsoft.com/office/powerpoint/2010/main" val="2679479173"/>
              </p:ext>
            </p:extLst>
          </p:nvPr>
        </p:nvGraphicFramePr>
        <p:xfrm>
          <a:off x="1060938" y="5534584"/>
          <a:ext cx="10515600" cy="1174740"/>
        </p:xfrm>
        <a:graphic>
          <a:graphicData uri="http://schemas.openxmlformats.org/drawingml/2006/table">
            <a:tbl>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1174740">
                <a:tc>
                  <a:txBody>
                    <a:bodyPr/>
                    <a:lstStyle/>
                    <a:p>
                      <a:r>
                        <a:rPr lang="de-DE" dirty="0"/>
                        <a:t>2003 – 2009 </a:t>
                      </a:r>
                    </a:p>
                  </a:txBody>
                  <a:tcPr anchor="ctr">
                    <a:lnL>
                      <a:noFill/>
                    </a:lnL>
                    <a:lnR>
                      <a:noFill/>
                    </a:lnR>
                    <a:lnT>
                      <a:noFill/>
                    </a:lnT>
                    <a:lnB>
                      <a:noFill/>
                    </a:lnB>
                  </a:tcPr>
                </a:tc>
                <a:tc>
                  <a:txBody>
                    <a:bodyPr/>
                    <a:lstStyle/>
                    <a:p>
                      <a:r>
                        <a:rPr lang="de-DE" dirty="0"/>
                        <a:t>Leiter der Abteilung „Gesundheitsversorgung, Krankenversicherung, Pflegeversicherung“ im Bundesministerium für Gesundheit .</a:t>
                      </a: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5" name="Grafik 4"/>
          <p:cNvPicPr>
            <a:picLocks noChangeAspect="1"/>
          </p:cNvPicPr>
          <p:nvPr/>
        </p:nvPicPr>
        <p:blipFill>
          <a:blip r:embed="rId2"/>
          <a:stretch>
            <a:fillRect/>
          </a:stretch>
        </p:blipFill>
        <p:spPr>
          <a:xfrm>
            <a:off x="650852" y="1776900"/>
            <a:ext cx="10890296" cy="3615716"/>
          </a:xfrm>
          <a:prstGeom prst="rect">
            <a:avLst/>
          </a:prstGeom>
        </p:spPr>
      </p:pic>
      <p:sp>
        <p:nvSpPr>
          <p:cNvPr id="4" name="Textfeld 3"/>
          <p:cNvSpPr txBox="1"/>
          <p:nvPr/>
        </p:nvSpPr>
        <p:spPr>
          <a:xfrm>
            <a:off x="650852" y="2286000"/>
            <a:ext cx="4870717" cy="1200329"/>
          </a:xfrm>
          <a:prstGeom prst="rect">
            <a:avLst/>
          </a:prstGeom>
          <a:solidFill>
            <a:schemeClr val="accent2">
              <a:lumMod val="60000"/>
              <a:lumOff val="40000"/>
            </a:schemeClr>
          </a:solidFill>
        </p:spPr>
        <p:txBody>
          <a:bodyPr wrap="square" rtlCol="0">
            <a:spAutoFit/>
          </a:bodyPr>
          <a:lstStyle/>
          <a:p>
            <a:r>
              <a:rPr lang="de-DE" sz="2400" dirty="0"/>
              <a:t>Planer der Enteignung der Direktversicherten durch das Gesundheitsmodernisierungsgesetz</a:t>
            </a:r>
          </a:p>
        </p:txBody>
      </p:sp>
      <p:sp>
        <p:nvSpPr>
          <p:cNvPr id="6" name="Textfeld 5"/>
          <p:cNvSpPr txBox="1"/>
          <p:nvPr/>
        </p:nvSpPr>
        <p:spPr>
          <a:xfrm>
            <a:off x="2570394" y="3850305"/>
            <a:ext cx="1031631" cy="461665"/>
          </a:xfrm>
          <a:prstGeom prst="rect">
            <a:avLst/>
          </a:prstGeom>
          <a:noFill/>
        </p:spPr>
        <p:txBody>
          <a:bodyPr wrap="square" rtlCol="0">
            <a:spAutoFit/>
          </a:bodyPr>
          <a:lstStyle/>
          <a:p>
            <a:r>
              <a:rPr lang="de-DE" sz="2400" dirty="0">
                <a:solidFill>
                  <a:schemeClr val="accent6">
                    <a:lumMod val="20000"/>
                    <a:lumOff val="80000"/>
                  </a:schemeClr>
                </a:solidFill>
              </a:rPr>
              <a:t>SPD</a:t>
            </a:r>
          </a:p>
        </p:txBody>
      </p:sp>
    </p:spTree>
    <p:extLst>
      <p:ext uri="{BB962C8B-B14F-4D97-AF65-F5344CB8AC3E}">
        <p14:creationId xmlns:p14="http://schemas.microsoft.com/office/powerpoint/2010/main" val="334572779"/>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4331</Words>
  <Application>Microsoft Office PowerPoint</Application>
  <PresentationFormat>Breitbild</PresentationFormat>
  <Paragraphs>404</Paragraphs>
  <Slides>70</Slides>
  <Notes>9</Notes>
  <HiddenSlides>12</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70</vt:i4>
      </vt:variant>
    </vt:vector>
  </HeadingPairs>
  <TitlesOfParts>
    <vt:vector size="77" baseType="lpstr">
      <vt:lpstr>Arial</vt:lpstr>
      <vt:lpstr>Calibri</vt:lpstr>
      <vt:lpstr>Calibri Light</vt:lpstr>
      <vt:lpstr>Calibri-Bold</vt:lpstr>
      <vt:lpstr>Calibri-BoldItalic</vt:lpstr>
      <vt:lpstr>Montserrat-Regular</vt:lpstr>
      <vt:lpstr>Larissa</vt:lpstr>
      <vt:lpstr>Info-Veranstaltung „Direktversicherungsgeschädigte e.V.“ Michael Urschbach Offenbach 03.02.2020</vt:lpstr>
      <vt:lpstr>PowerPoint-Präsentation</vt:lpstr>
      <vt:lpstr>PowerPoint-Präsentation</vt:lpstr>
      <vt:lpstr>PowerPoint-Präsentation</vt:lpstr>
      <vt:lpstr>Agenda</vt:lpstr>
      <vt:lpstr>PowerPoint-Präsentation</vt:lpstr>
      <vt:lpstr>Historie der Enteignung durch das Gesundheitsmodernisierungsgesetz (GMG)</vt:lpstr>
      <vt:lpstr>Historie der Enteignung durch das Gesundheitsmodernisierungsgesetz (GMG)</vt:lpstr>
      <vt:lpstr>Historie der Enteignung durch das Gesundheitsmodernisierungsgesetz (GMG)</vt:lpstr>
      <vt:lpstr>PowerPoint-Präsentation</vt:lpstr>
      <vt:lpstr>PowerPoint-Präsentation</vt:lpstr>
      <vt:lpstr>Historie der Enteignung durch das Gesundheitsmodernisierungsgesetz (GMG)</vt:lpstr>
      <vt:lpstr>PowerPoint-Präsentation</vt:lpstr>
      <vt:lpstr>PowerPoint-Präsentation</vt:lpstr>
      <vt:lpstr>Auswirkung des GMG auf Direktversicherte und Betriebsrentner</vt:lpstr>
      <vt:lpstr>Auswirkung des GMG auf Direktversicherte und Betriebsrentner</vt:lpstr>
      <vt:lpstr>PowerPoint-Präsentation</vt:lpstr>
      <vt:lpstr>Auswirkung des GMG auf Direktversicherte und Betriebsrentner</vt:lpstr>
      <vt:lpstr>Auswirkung des GMG auf Direktversicherte und Betriebsrentner</vt:lpstr>
      <vt:lpstr>Auswirkung des GMG auf Direktversicherte und Betriebsrentner (Entlastung ab 2020)</vt:lpstr>
      <vt:lpstr>PowerPoint-Präsentation</vt:lpstr>
      <vt:lpstr>Auswirkung des GMG auf Direktversicherte und Betriebsrentner (Entlastung ab 2020)</vt:lpstr>
      <vt:lpstr>Beispielkalkulation: Angestellter</vt:lpstr>
      <vt:lpstr>Beispielkalkulation: Angestellter   (Seite 2)</vt:lpstr>
      <vt:lpstr>Beispielkalkulation: Angestellter    (Seite 3)</vt:lpstr>
      <vt:lpstr>Beispielkalkulation: Angestellter    (Seite 4)</vt:lpstr>
      <vt:lpstr>Irreführende Politiker-Infos zum Versicherten-Nutzen durch die neue Betriebsrenten „Entlastung“</vt:lpstr>
      <vt:lpstr>Irreführende Politiker-Infos zum Versicherten-Nutzen durch die neue Betriebsrenten „Entlastung“</vt:lpstr>
      <vt:lpstr>Auswirkung des GMG auf Direktversicherte und Betriebsrentner (Entlastung ab 2020)</vt:lpstr>
      <vt:lpstr>Auswirkung des GMG auf Direktversicherte und Betriebsrentner (Entlastung ab 2020)</vt:lpstr>
      <vt:lpstr>Auswirkung des GMG auf Direktversicherte und Betriebsrentner (Entlastung ab 2020)</vt:lpstr>
      <vt:lpstr>PowerPoint-Präsentation</vt:lpstr>
      <vt:lpstr>Ziele, Aktionen u. Erfolge des Vereins „Direktversicherungsgeschädigte e.V.“</vt:lpstr>
      <vt:lpstr>Ziele, Aktionen u. Erfolge des Vereins „Direktversicherungsgeschädigte e.V.“</vt:lpstr>
      <vt:lpstr>Ziele, Aktionen u. Erfolge des Vereins „Direktversicherungsgeschädigte e.V.“</vt:lpstr>
      <vt:lpstr>Ziele, Aktionen u. Erfolge des Vereins „Direktversicherungsgeschädigte e.V.“</vt:lpstr>
      <vt:lpstr>Ziele, Aktionen u. Erfolge des Vereins „Direktversicherungsgeschädigte e.V.“</vt:lpstr>
      <vt:lpstr>Ziele, Aktionen u. Erfolge des Vereins „Direktversicherungsgeschädigte e.V.“</vt:lpstr>
      <vt:lpstr>Ziele, Aktionen u. Erfolge des Vereins „Direktversicherungsgeschädigte e.V.“</vt:lpstr>
      <vt:lpstr>Ziele, Aktionen u. Erfolge des Vereins „Direktversicherungsgeschädigte e.V.“</vt:lpstr>
      <vt:lpstr>Ziele, Aktionen u. Erfolge des Vereins „Direktversicherungsgeschädigte e.V.“</vt:lpstr>
      <vt:lpstr>Ziele, Aktionen u. Erfolge des Vereins „Direktversicherungsgeschädigte e.V.“</vt:lpstr>
      <vt:lpstr>Ziele, Aktionen u. Erfolge des Vereins „Direktversicherungsgeschädigte e.V.“</vt:lpstr>
      <vt:lpstr>Ziele, Aktionen u. Erfolge des Vereins „Direktversicherungsgeschädigte e.V.“</vt:lpstr>
      <vt:lpstr>Ziele, Aktionen u. Erfolge des Vereins „Direktversicherungsgeschädigte e.V.“</vt:lpstr>
      <vt:lpstr>Rechtliche Situation der Direktversicherung</vt:lpstr>
      <vt:lpstr>Rechtliche Situation der Direktversicherung</vt:lpstr>
      <vt:lpstr>Rechtliche Situation der Direktversicherung</vt:lpstr>
      <vt:lpstr>Positionen der politischen Parteien zum Thema Direktversicherung</vt:lpstr>
      <vt:lpstr>Positionen der politischen Parteien zum Thema Direktversicherung</vt:lpstr>
      <vt:lpstr>Positionen der politischen Parteien zum Thema Direktversicherung</vt:lpstr>
      <vt:lpstr>Positionen der politischen Parteien zum Thema Direktversicherung</vt:lpstr>
      <vt:lpstr>PowerPoint-Präsentation</vt:lpstr>
      <vt:lpstr>Positionen der politischen Parteien zum Thema Direktversicherung</vt:lpstr>
      <vt:lpstr>Positionen der politischen Parteien zum Thema Direktversicherung</vt:lpstr>
      <vt:lpstr>Positionen der politischen Parteien zum Thema Direktversicherung</vt:lpstr>
      <vt:lpstr>Positionen der politischen Parteien zum Thema Direktversicherung</vt:lpstr>
      <vt:lpstr>Positionen der politischen Parteien zum Thema Direktversicherung</vt:lpstr>
      <vt:lpstr>Positionen der politischen Parteien zum Thema Direktversicherung</vt:lpstr>
      <vt:lpstr>Positionen der politischen Parteien zum Thema Direktversicherung</vt:lpstr>
      <vt:lpstr>Positionen der politischen Parteien zum Thema Direktversicherung</vt:lpstr>
      <vt:lpstr>Fazit zur Politik von SPD/Grüne u. CDU/CSU</vt:lpstr>
      <vt:lpstr>Ausblick</vt:lpstr>
      <vt:lpstr>Ausblick</vt:lpstr>
      <vt:lpstr>Ausblick</vt:lpstr>
      <vt:lpstr>Ausblick</vt:lpstr>
      <vt:lpstr>Ausblick</vt:lpstr>
      <vt:lpstr>Ausblick</vt:lpstr>
      <vt:lpstr>Ausblick</vt:lpstr>
      <vt:lpstr>Fragen?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Infoveranstaltung „Direktversicherungsgeschädigte e.V.“</dc:title>
  <dc:creator>Michael Urschbach</dc:creator>
  <cp:lastModifiedBy>User</cp:lastModifiedBy>
  <cp:revision>289</cp:revision>
  <cp:lastPrinted>2020-02-02T19:03:43Z</cp:lastPrinted>
  <dcterms:created xsi:type="dcterms:W3CDTF">2020-01-17T11:40:19Z</dcterms:created>
  <dcterms:modified xsi:type="dcterms:W3CDTF">2020-02-04T13:40:11Z</dcterms:modified>
</cp:coreProperties>
</file>