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70" r:id="rId2"/>
    <p:sldId id="271" r:id="rId3"/>
    <p:sldId id="272" r:id="rId4"/>
    <p:sldId id="273" r:id="rId5"/>
    <p:sldId id="274" r:id="rId6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99" autoAdjust="0"/>
  </p:normalViewPr>
  <p:slideViewPr>
    <p:cSldViewPr>
      <p:cViewPr varScale="1">
        <p:scale>
          <a:sx n="81" d="100"/>
          <a:sy n="81" d="100"/>
        </p:scale>
        <p:origin x="150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5"/>
          </a:xfrm>
          <a:prstGeom prst="rect">
            <a:avLst/>
          </a:prstGeom>
        </p:spPr>
        <p:txBody>
          <a:bodyPr vert="horz" lIns="96008" tIns="48004" rIns="96008" bIns="48004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7285"/>
          </a:xfrm>
          <a:prstGeom prst="rect">
            <a:avLst/>
          </a:prstGeom>
        </p:spPr>
        <p:txBody>
          <a:bodyPr vert="horz" lIns="96008" tIns="48004" rIns="96008" bIns="48004" rtlCol="0"/>
          <a:lstStyle>
            <a:lvl1pPr algn="r">
              <a:defRPr sz="1300"/>
            </a:lvl1pPr>
          </a:lstStyle>
          <a:p>
            <a:fld id="{4E5A2942-D891-4C43-BC7B-6D71D4B38E9A}" type="datetimeFigureOut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08" tIns="48004" rIns="96008" bIns="48004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24203"/>
            <a:ext cx="5486400" cy="4475560"/>
          </a:xfrm>
          <a:prstGeom prst="rect">
            <a:avLst/>
          </a:prstGeom>
        </p:spPr>
        <p:txBody>
          <a:bodyPr vert="horz" lIns="96008" tIns="48004" rIns="96008" bIns="48004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6677"/>
            <a:ext cx="2971800" cy="497285"/>
          </a:xfrm>
          <a:prstGeom prst="rect">
            <a:avLst/>
          </a:prstGeom>
        </p:spPr>
        <p:txBody>
          <a:bodyPr vert="horz" lIns="96008" tIns="48004" rIns="96008" bIns="48004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4" y="9446677"/>
            <a:ext cx="2971800" cy="497285"/>
          </a:xfrm>
          <a:prstGeom prst="rect">
            <a:avLst/>
          </a:prstGeom>
        </p:spPr>
        <p:txBody>
          <a:bodyPr vert="horz" lIns="96008" tIns="48004" rIns="96008" bIns="48004" rtlCol="0" anchor="b"/>
          <a:lstStyle>
            <a:lvl1pPr algn="r">
              <a:defRPr sz="1300"/>
            </a:lvl1pPr>
          </a:lstStyle>
          <a:p>
            <a:fld id="{E845ADE1-9840-4573-AFEB-646C27E4E249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038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990656" cy="14700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 der Präsentation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56784" cy="1752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0692-DF7A-457A-9885-BE9F684AB46A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7A80-8C22-44B5-AE5B-9FE134B83134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427984" y="274638"/>
            <a:ext cx="2160240" cy="5851525"/>
          </a:xfrm>
        </p:spPr>
        <p:txBody>
          <a:bodyPr vert="eaVer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3682752" cy="5851525"/>
          </a:xfrm>
        </p:spPr>
        <p:txBody>
          <a:bodyPr vert="eaVert"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73779-BE25-45FE-873D-4E221A161B9A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/>
          <a:lstStyle>
            <a:lvl1pPr>
              <a:defRPr/>
            </a:lvl1pPr>
          </a:lstStyle>
          <a:p>
            <a:r>
              <a:rPr lang="de-DE" dirty="0"/>
              <a:t>Titel und Inhalt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EE5A-1D24-4751-A580-15E74C626B33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2FC0C-BCC5-4970-B929-92AAF53C30E5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76A48-2EC3-41FA-8F06-C3777A1D8851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44824"/>
            <a:ext cx="4040188" cy="792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636911"/>
            <a:ext cx="4040188" cy="348925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844824"/>
            <a:ext cx="4041775" cy="792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636911"/>
            <a:ext cx="4041775" cy="348925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B1AD3-539B-4F66-8CD1-8BB30CDA6803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977B-37E8-45B5-BDEC-9A336B973610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6837-D45F-448F-9C86-9F51BE2CEECC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74664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9872" y="273050"/>
            <a:ext cx="316835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274664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2F278-FCBB-4854-8583-A6CA100CBB9E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472392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472392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472392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A606-EA4B-444F-BBBA-8EAD18DD1FAB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87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6D8D4-590D-4CD2-8227-034CB04679E6}" type="datetime1">
              <a:rPr lang="de-DE" smtClean="0"/>
              <a:pPr/>
              <a:t>10.10.2020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B806E-F160-437A-BF42-54ADE981E878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6" descr="DVG LOGOneu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660232" y="-1354"/>
            <a:ext cx="2194192" cy="163015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Faktenblatt 2020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3886200"/>
            <a:ext cx="6840760" cy="1752600"/>
          </a:xfrm>
        </p:spPr>
        <p:txBody>
          <a:bodyPr anchor="ctr" anchorCtr="0">
            <a:normAutofit/>
          </a:bodyPr>
          <a:lstStyle/>
          <a:p>
            <a:r>
              <a:rPr lang="de-DE" dirty="0"/>
              <a:t>Direktversicherungsgeschädigte e.V.  AG A 30</a:t>
            </a:r>
          </a:p>
          <a:p>
            <a:r>
              <a:rPr lang="de-DE" dirty="0"/>
              <a:t>08.10.2020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Situation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de-DE" dirty="0"/>
          </a:p>
          <a:p>
            <a:r>
              <a:rPr lang="de-DE" sz="2800" b="1" dirty="0">
                <a:latin typeface="Calibri-Identity-H"/>
              </a:rPr>
              <a:t>Vertrauensbruch</a:t>
            </a:r>
            <a:r>
              <a:rPr lang="de-DE" sz="2800" dirty="0">
                <a:latin typeface="Calibri-Identity-H"/>
              </a:rPr>
              <a:t> </a:t>
            </a:r>
          </a:p>
          <a:p>
            <a:pPr>
              <a:buNone/>
            </a:pPr>
            <a:r>
              <a:rPr lang="de-DE" sz="2800" dirty="0">
                <a:latin typeface="Calibri-Identity-H"/>
              </a:rPr>
              <a:t>     bei 20 Millionen betroffenen BA-</a:t>
            </a:r>
            <a:r>
              <a:rPr lang="de-DE" sz="2800" dirty="0" err="1">
                <a:latin typeface="Calibri-Identity-H"/>
              </a:rPr>
              <a:t>Vorsorgern</a:t>
            </a:r>
            <a:r>
              <a:rPr lang="de-DE" sz="2800" dirty="0">
                <a:latin typeface="Calibri-Identity-H"/>
              </a:rPr>
              <a:t> (Betriebsrentner), davon 6,5 Mio. Direktversicherte (mehrheitlich mit 100%iger Eigenleistung) durch die Politik</a:t>
            </a:r>
          </a:p>
          <a:p>
            <a:r>
              <a:rPr lang="de-DE" sz="2800" b="1" dirty="0">
                <a:latin typeface="Calibri-Identity-H"/>
              </a:rPr>
              <a:t>Verletzung </a:t>
            </a:r>
          </a:p>
          <a:p>
            <a:pPr>
              <a:buNone/>
            </a:pPr>
            <a:r>
              <a:rPr lang="de-DE" sz="2800" b="1" dirty="0">
                <a:latin typeface="Calibri-Identity-H"/>
              </a:rPr>
              <a:t>     </a:t>
            </a:r>
            <a:r>
              <a:rPr lang="de-DE" sz="2800" dirty="0">
                <a:latin typeface="Calibri-Identity-H"/>
              </a:rPr>
              <a:t>der Vertragsgrundlagen durch Rückgriff, verursacht anteilig den nachweislichen Fehlbetrag beim Lebensunterhalt in Rentnerhaushalten</a:t>
            </a:r>
          </a:p>
          <a:p>
            <a:r>
              <a:rPr lang="de-DE" sz="2800" b="1" dirty="0"/>
              <a:t>Ungleichbehandlung</a:t>
            </a:r>
            <a:r>
              <a:rPr lang="de-DE" sz="2800" dirty="0"/>
              <a:t> </a:t>
            </a:r>
          </a:p>
          <a:p>
            <a:pPr>
              <a:buNone/>
            </a:pPr>
            <a:r>
              <a:rPr lang="de-DE" sz="2800" dirty="0"/>
              <a:t>     zwischen Direktversicherten und Betriebsrentnern im Betriebsrentenfreibetragsgesetz durch unterschiedliche Ansprüche auf das Gesamtvolumen der Freibeträge 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EE5A-1D24-4751-A580-15E74C626B33}" type="datetime1">
              <a:rPr lang="de-DE" smtClean="0"/>
              <a:pPr/>
              <a:t>10.10.2020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 rot="20565321">
            <a:off x="3543340" y="1122584"/>
            <a:ext cx="30075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>
                <a:latin typeface="Arial" pitchFamily="34" charset="0"/>
                <a:cs typeface="Arial" pitchFamily="34" charset="0"/>
              </a:rPr>
              <a:t>Entwurf Neu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Ursache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de-DE" dirty="0"/>
          </a:p>
          <a:p>
            <a:r>
              <a:rPr lang="de-DE" sz="2400" b="1" dirty="0">
                <a:latin typeface="Calibri-Identity-H"/>
              </a:rPr>
              <a:t>Torpedierung</a:t>
            </a:r>
            <a:r>
              <a:rPr lang="de-DE" sz="2400" dirty="0">
                <a:latin typeface="Calibri-Identity-H"/>
              </a:rPr>
              <a:t> </a:t>
            </a:r>
          </a:p>
          <a:p>
            <a:pPr>
              <a:buNone/>
            </a:pPr>
            <a:r>
              <a:rPr lang="de-DE" sz="2400" dirty="0">
                <a:latin typeface="Calibri-Identity-H"/>
              </a:rPr>
              <a:t>     der eigenverantwortlichen Altersvorsorge durch grob fahrlässige Formulierung und institutionelle Auslegung des § 229 Sozialgesetzbuch V für ursprünglich beitragsfreie Direktversicherungen </a:t>
            </a:r>
          </a:p>
          <a:p>
            <a:r>
              <a:rPr lang="de-DE" sz="2400" b="1" dirty="0">
                <a:latin typeface="Calibri-Identity-H"/>
              </a:rPr>
              <a:t>Begrenzung</a:t>
            </a:r>
            <a:r>
              <a:rPr lang="de-DE" sz="2400" dirty="0">
                <a:latin typeface="Calibri-Identity-H"/>
              </a:rPr>
              <a:t> </a:t>
            </a:r>
          </a:p>
          <a:p>
            <a:pPr>
              <a:buNone/>
            </a:pPr>
            <a:r>
              <a:rPr lang="de-DE" sz="2400" dirty="0">
                <a:latin typeface="Calibri-Identity-H"/>
              </a:rPr>
              <a:t>     des Freibetrag Volumens für Direktversicherte durch Laufzeitfestlegung 120 Monate</a:t>
            </a:r>
            <a:r>
              <a:rPr lang="de-DE" sz="2400" b="1" dirty="0">
                <a:latin typeface="Calibri-Identity-H"/>
              </a:rPr>
              <a:t> </a:t>
            </a:r>
            <a:r>
              <a:rPr lang="de-DE" sz="2400" dirty="0">
                <a:latin typeface="Calibri-Identity-H"/>
              </a:rPr>
              <a:t> im GKV-Betriebsrentenfreibetragsgesetz </a:t>
            </a:r>
          </a:p>
          <a:p>
            <a:r>
              <a:rPr lang="de-DE" sz="2400" b="1" dirty="0">
                <a:latin typeface="Calibri-Identity-H"/>
              </a:rPr>
              <a:t>Willkürliche </a:t>
            </a:r>
          </a:p>
          <a:p>
            <a:pPr>
              <a:buNone/>
            </a:pPr>
            <a:r>
              <a:rPr lang="de-DE" sz="2400" b="1" dirty="0">
                <a:latin typeface="Calibri-Identity-H"/>
              </a:rPr>
              <a:t>     </a:t>
            </a:r>
            <a:r>
              <a:rPr lang="de-DE" sz="2400" dirty="0">
                <a:latin typeface="Calibri-Identity-H"/>
              </a:rPr>
              <a:t>Festlegung der Höhe des monatlichen Freibetrages ab 01.01.2020 mit dem GKV-Betriebsrentenfreibetragsgesetz</a:t>
            </a:r>
          </a:p>
          <a:p>
            <a:endParaRPr lang="de-DE" sz="2400" dirty="0">
              <a:solidFill>
                <a:schemeClr val="accent1"/>
              </a:solidFill>
              <a:latin typeface="Calibri-Identity-H"/>
            </a:endParaRPr>
          </a:p>
          <a:p>
            <a:endParaRPr lang="de-DE" sz="2400" dirty="0">
              <a:solidFill>
                <a:schemeClr val="accent1"/>
              </a:solidFill>
              <a:latin typeface="Calibri-Identity-H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EE5A-1D24-4751-A580-15E74C626B33}" type="datetime1">
              <a:rPr lang="de-DE" smtClean="0"/>
              <a:pPr/>
              <a:t>10.10.2020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 rot="20565321">
            <a:off x="3543340" y="1122584"/>
            <a:ext cx="30075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>
                <a:latin typeface="Arial" pitchFamily="34" charset="0"/>
                <a:cs typeface="Arial" pitchFamily="34" charset="0"/>
              </a:rPr>
              <a:t>Entwurf Neu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Forderung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435280" cy="4425355"/>
          </a:xfrm>
        </p:spPr>
        <p:txBody>
          <a:bodyPr>
            <a:normAutofit fontScale="47500" lnSpcReduction="20000"/>
          </a:bodyPr>
          <a:lstStyle/>
          <a:p>
            <a:endParaRPr lang="de-DE" dirty="0"/>
          </a:p>
          <a:p>
            <a:r>
              <a:rPr lang="de-DE" sz="4600" b="1" dirty="0">
                <a:latin typeface="Calibri-Identity-H"/>
              </a:rPr>
              <a:t>Förderung</a:t>
            </a:r>
            <a:r>
              <a:rPr lang="de-DE" sz="4000" b="1" dirty="0">
                <a:latin typeface="Calibri-Identity-H"/>
              </a:rPr>
              <a:t> </a:t>
            </a:r>
          </a:p>
          <a:p>
            <a:pPr>
              <a:buNone/>
            </a:pPr>
            <a:r>
              <a:rPr lang="de-DE" sz="4000" dirty="0">
                <a:latin typeface="Calibri-Identity-H"/>
              </a:rPr>
              <a:t>      eigenverantwortlicher Altersvorsorge derzeitiger und zukünftiger Generationen durch Novellierung des §229 SGB V </a:t>
            </a:r>
          </a:p>
          <a:p>
            <a:r>
              <a:rPr lang="de-DE" sz="4600" b="1" dirty="0">
                <a:latin typeface="Calibri-Identity-H"/>
              </a:rPr>
              <a:t>Pragmatische Umsetzung </a:t>
            </a:r>
          </a:p>
          <a:p>
            <a:pPr>
              <a:buNone/>
            </a:pPr>
            <a:r>
              <a:rPr lang="de-DE" sz="4000" dirty="0">
                <a:latin typeface="Calibri-Identity-H"/>
              </a:rPr>
              <a:t>      einer Entschädigungsregelung der bereits betroffenen Beitragszahler (Konjunkturprogramm Corona-Krise)</a:t>
            </a:r>
          </a:p>
          <a:p>
            <a:r>
              <a:rPr lang="de-DE" sz="4600" b="1" dirty="0">
                <a:latin typeface="Calibri-Identity-H"/>
              </a:rPr>
              <a:t>Anhebung </a:t>
            </a:r>
          </a:p>
          <a:p>
            <a:pPr>
              <a:buNone/>
            </a:pPr>
            <a:r>
              <a:rPr lang="de-DE" sz="4000" b="1" dirty="0">
                <a:latin typeface="Calibri-Identity-H"/>
              </a:rPr>
              <a:t>      </a:t>
            </a:r>
            <a:r>
              <a:rPr lang="de-DE" sz="4000" dirty="0">
                <a:latin typeface="Calibri-Identity-H"/>
              </a:rPr>
              <a:t>des monatlichen Freibetrages, mit nachfolgender am Lebenshaltungskostenindex orientierten Dynamik, im Betriebsrentenfreibetragsgesetz auf min. 500,00 € zur Entlastung des Lebensunterhalts der Rentner</a:t>
            </a:r>
          </a:p>
          <a:p>
            <a:r>
              <a:rPr lang="de-DE" sz="4600" b="1" dirty="0">
                <a:latin typeface="Calibri-Identity-H"/>
              </a:rPr>
              <a:t>Gleichstellung</a:t>
            </a:r>
            <a:r>
              <a:rPr lang="de-DE" sz="4000" b="1" dirty="0">
                <a:latin typeface="Calibri-Identity-H"/>
              </a:rPr>
              <a:t> </a:t>
            </a:r>
          </a:p>
          <a:p>
            <a:pPr>
              <a:buNone/>
            </a:pPr>
            <a:r>
              <a:rPr lang="de-DE" sz="4000" b="1" dirty="0">
                <a:latin typeface="Calibri-Identity-H"/>
              </a:rPr>
              <a:t>      </a:t>
            </a:r>
            <a:r>
              <a:rPr lang="de-DE" sz="4000" dirty="0">
                <a:latin typeface="Calibri-Identity-H"/>
              </a:rPr>
              <a:t>von Direktversicherten in der Auszahlungsphase durch Anpassung des Freibetrag Volumen auf das Niveau der Empfänger von Betriebsrenten 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EE5A-1D24-4751-A580-15E74C626B33}" type="datetime1">
              <a:rPr lang="de-DE" smtClean="0"/>
              <a:pPr/>
              <a:t>10.10.2020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 rot="20565321">
            <a:off x="3543340" y="1122584"/>
            <a:ext cx="30075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>
                <a:latin typeface="Arial" pitchFamily="34" charset="0"/>
                <a:cs typeface="Arial" pitchFamily="34" charset="0"/>
              </a:rPr>
              <a:t>Entwurf Neu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47048" cy="1143000"/>
          </a:xfrm>
        </p:spPr>
        <p:txBody>
          <a:bodyPr>
            <a:normAutofit fontScale="90000"/>
          </a:bodyPr>
          <a:lstStyle/>
          <a:p>
            <a:r>
              <a:rPr lang="de-DE" dirty="0"/>
              <a:t>Umsetzungsempfehlung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425355"/>
          </a:xfrm>
        </p:spPr>
        <p:txBody>
          <a:bodyPr>
            <a:normAutofit fontScale="92500"/>
          </a:bodyPr>
          <a:lstStyle/>
          <a:p>
            <a:endParaRPr lang="de-DE" dirty="0"/>
          </a:p>
          <a:p>
            <a:r>
              <a:rPr lang="de-DE" sz="2400" b="1" dirty="0">
                <a:latin typeface="Calibri-Identity-H"/>
              </a:rPr>
              <a:t>Rückbesinnung </a:t>
            </a:r>
          </a:p>
          <a:p>
            <a:pPr>
              <a:buNone/>
            </a:pPr>
            <a:r>
              <a:rPr lang="de-DE" sz="2400" b="1" dirty="0">
                <a:latin typeface="Calibri-Identity-H"/>
              </a:rPr>
              <a:t>    </a:t>
            </a:r>
            <a:r>
              <a:rPr lang="de-DE" sz="2400" dirty="0">
                <a:latin typeface="Calibri-Identity-H"/>
              </a:rPr>
              <a:t>auf Realisierung des BGM-Referentenentwurfs vom 15.1.2019</a:t>
            </a:r>
          </a:p>
          <a:p>
            <a:r>
              <a:rPr lang="de-DE" sz="2400" b="1" dirty="0">
                <a:latin typeface="Calibri-Identity-H"/>
              </a:rPr>
              <a:t>Finanzierung </a:t>
            </a:r>
          </a:p>
          <a:p>
            <a:pPr>
              <a:buNone/>
            </a:pPr>
            <a:r>
              <a:rPr lang="de-DE" sz="2400" b="1" dirty="0">
                <a:latin typeface="Calibri-Identity-H"/>
              </a:rPr>
              <a:t>     </a:t>
            </a:r>
            <a:r>
              <a:rPr lang="de-DE" sz="2400" dirty="0">
                <a:latin typeface="Calibri-Identity-H"/>
              </a:rPr>
              <a:t>mittels Umsetzung des Koalitionsvertrages Kap. VII 4:  u.a. Erstattung von 9,7 Mrd. € p.a. an GKV der verauslagten versicherungsfremden Leistungen an ALG2-Empfänger aus dem Bundeshaushalt</a:t>
            </a:r>
          </a:p>
          <a:p>
            <a:r>
              <a:rPr lang="de-DE" sz="2400" b="1" dirty="0">
                <a:latin typeface="Calibri-Identity-H"/>
              </a:rPr>
              <a:t>Verwendung </a:t>
            </a:r>
          </a:p>
          <a:p>
            <a:pPr>
              <a:buNone/>
            </a:pPr>
            <a:r>
              <a:rPr lang="de-DE" sz="2400" b="1" dirty="0">
                <a:latin typeface="Calibri-Identity-H"/>
              </a:rPr>
              <a:t>     </a:t>
            </a:r>
            <a:r>
              <a:rPr lang="de-DE" sz="2400" dirty="0">
                <a:latin typeface="Calibri-Identity-H"/>
              </a:rPr>
              <a:t>freier Mittel aus dem Corona Konjunktur- und Wiederaufbauprogramm</a:t>
            </a:r>
          </a:p>
          <a:p>
            <a:endParaRPr lang="de-DE" sz="2400" dirty="0">
              <a:solidFill>
                <a:schemeClr val="accent1"/>
              </a:solidFill>
              <a:latin typeface="Calibri-Identity-H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EE5A-1D24-4751-A580-15E74C626B33}" type="datetime1">
              <a:rPr lang="de-DE" smtClean="0"/>
              <a:pPr/>
              <a:t>10.10.2020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806E-F160-437A-BF42-54ADE981E878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 rot="20565321">
            <a:off x="3543340" y="1427130"/>
            <a:ext cx="30075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>
                <a:latin typeface="Arial" pitchFamily="34" charset="0"/>
                <a:cs typeface="Arial" pitchFamily="34" charset="0"/>
              </a:rPr>
              <a:t>Entwurf Neu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lest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263</Words>
  <Application>Microsoft Office PowerPoint</Application>
  <PresentationFormat>Bildschirmpräsentation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Calibri-Identity-H</vt:lpstr>
      <vt:lpstr>Larissa-Design</vt:lpstr>
      <vt:lpstr>Faktenblatt 2020</vt:lpstr>
      <vt:lpstr>Situation</vt:lpstr>
      <vt:lpstr>Ursache</vt:lpstr>
      <vt:lpstr>Forderung</vt:lpstr>
      <vt:lpstr>Umsetzungsempfehlung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Informationsveranstaltung</dc:title>
  <dc:creator>Christiane Löffler</dc:creator>
  <cp:lastModifiedBy>Helmut Achatz</cp:lastModifiedBy>
  <cp:revision>115</cp:revision>
  <dcterms:created xsi:type="dcterms:W3CDTF">2019-06-14T20:09:11Z</dcterms:created>
  <dcterms:modified xsi:type="dcterms:W3CDTF">2020-10-10T12:55:04Z</dcterms:modified>
</cp:coreProperties>
</file>